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11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7"/>
  </p:notesMasterIdLst>
  <p:sldIdLst>
    <p:sldId id="256" r:id="rId2"/>
    <p:sldId id="270" r:id="rId3"/>
    <p:sldId id="275" r:id="rId4"/>
    <p:sldId id="259" r:id="rId5"/>
    <p:sldId id="258" r:id="rId6"/>
    <p:sldId id="391" r:id="rId7"/>
    <p:sldId id="260" r:id="rId8"/>
    <p:sldId id="261" r:id="rId9"/>
    <p:sldId id="262" r:id="rId10"/>
    <p:sldId id="257" r:id="rId11"/>
    <p:sldId id="264" r:id="rId12"/>
    <p:sldId id="263" r:id="rId13"/>
    <p:sldId id="265" r:id="rId14"/>
    <p:sldId id="266" r:id="rId15"/>
    <p:sldId id="272" r:id="rId16"/>
    <p:sldId id="267" r:id="rId17"/>
    <p:sldId id="268" r:id="rId18"/>
    <p:sldId id="269" r:id="rId19"/>
    <p:sldId id="277" r:id="rId20"/>
    <p:sldId id="276" r:id="rId21"/>
    <p:sldId id="274" r:id="rId22"/>
    <p:sldId id="279" r:id="rId23"/>
    <p:sldId id="289" r:id="rId24"/>
    <p:sldId id="281" r:id="rId25"/>
    <p:sldId id="292" r:id="rId26"/>
    <p:sldId id="282" r:id="rId27"/>
    <p:sldId id="285" r:id="rId28"/>
    <p:sldId id="290" r:id="rId29"/>
    <p:sldId id="293" r:id="rId30"/>
    <p:sldId id="297" r:id="rId31"/>
    <p:sldId id="296" r:id="rId32"/>
    <p:sldId id="295" r:id="rId33"/>
    <p:sldId id="283" r:id="rId34"/>
    <p:sldId id="284" r:id="rId35"/>
    <p:sldId id="286" r:id="rId36"/>
    <p:sldId id="288" r:id="rId37"/>
    <p:sldId id="299" r:id="rId38"/>
    <p:sldId id="300" r:id="rId39"/>
    <p:sldId id="287" r:id="rId40"/>
    <p:sldId id="291" r:id="rId41"/>
    <p:sldId id="301" r:id="rId42"/>
    <p:sldId id="306" r:id="rId43"/>
    <p:sldId id="308" r:id="rId44"/>
    <p:sldId id="309" r:id="rId45"/>
    <p:sldId id="310" r:id="rId46"/>
    <p:sldId id="311" r:id="rId47"/>
    <p:sldId id="312" r:id="rId48"/>
    <p:sldId id="313" r:id="rId49"/>
    <p:sldId id="316" r:id="rId50"/>
    <p:sldId id="371"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73" r:id="rId66"/>
    <p:sldId id="374" r:id="rId67"/>
    <p:sldId id="331" r:id="rId68"/>
    <p:sldId id="332" r:id="rId69"/>
    <p:sldId id="333" r:id="rId70"/>
    <p:sldId id="375" r:id="rId71"/>
    <p:sldId id="372" r:id="rId72"/>
    <p:sldId id="376" r:id="rId73"/>
    <p:sldId id="304"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390" r:id="rId88"/>
    <p:sldId id="392" r:id="rId89"/>
    <p:sldId id="393" r:id="rId90"/>
    <p:sldId id="394" r:id="rId91"/>
    <p:sldId id="395" r:id="rId92"/>
    <p:sldId id="396"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 id="368" r:id="rId124"/>
    <p:sldId id="369" r:id="rId125"/>
    <p:sldId id="370"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29" autoAdjust="0"/>
  </p:normalViewPr>
  <p:slideViewPr>
    <p:cSldViewPr>
      <p:cViewPr varScale="1">
        <p:scale>
          <a:sx n="68" d="100"/>
          <a:sy n="68"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F678D-7B0B-4208-855E-2F2ABD64058E}" type="datetimeFigureOut">
              <a:rPr lang="en-IN" smtClean="0"/>
              <a:pPr/>
              <a:t>03-05-2016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25B47-4385-447E-BC3E-15455A5C4B7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E54802-99D7-4AAA-A995-8C765184152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E265405-9820-4215-9ADC-891FF490D5B9}"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EE57CE38-A1D9-42BE-9F32-EAF224CD0711}"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EE57CE38-A1D9-42BE-9F32-EAF224CD0711}"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42563" y="6400800"/>
            <a:ext cx="1101437" cy="365125"/>
          </a:xfrm>
        </p:spPr>
        <p:txBody>
          <a:bodyPr/>
          <a:lstStyle>
            <a:lvl1pPr>
              <a:defRPr b="1">
                <a:solidFill>
                  <a:schemeClr val="tx1"/>
                </a:solidFill>
              </a:defRPr>
            </a:lvl1pPr>
          </a:lstStyle>
          <a:p>
            <a:r>
              <a:rPr lang="en-US" smtClean="0"/>
              <a:t>Sun Pharma</a:t>
            </a:r>
            <a:endParaRPr lang="en-US" dirty="0"/>
          </a:p>
        </p:txBody>
      </p:sp>
      <p:sp>
        <p:nvSpPr>
          <p:cNvPr id="10" name="Content Placeholder 9"/>
          <p:cNvSpPr>
            <a:spLocks noGrp="1"/>
          </p:cNvSpPr>
          <p:nvPr>
            <p:ph sz="quarter" idx="13"/>
          </p:nvPr>
        </p:nvSpPr>
        <p:spPr>
          <a:xfrm>
            <a:off x="457200" y="1371600"/>
            <a:ext cx="8153400" cy="47244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p:cNvSpPr>
            <a:spLocks noGrp="1"/>
          </p:cNvSpPr>
          <p:nvPr>
            <p:ph type="subTitle" idx="1"/>
          </p:nvPr>
        </p:nvSpPr>
        <p:spPr>
          <a:xfrm>
            <a:off x="457200" y="304800"/>
            <a:ext cx="8153400" cy="882119"/>
          </a:xfrm>
        </p:spPr>
        <p:txBody>
          <a:bodyPr>
            <a:noAutofit/>
          </a:bodyPr>
          <a:lstStyle>
            <a:lvl1pPr marL="0" indent="0" algn="l">
              <a:buNone/>
              <a:defRPr sz="4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C59840-7874-4215-9BB7-3DA30DE65115}" type="datetimeFigureOut">
              <a:rPr lang="en-IN" smtClean="0"/>
              <a:pPr/>
              <a:t>03-05-2016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57CE38-A1D9-42BE-9F32-EAF224CD071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DC59840-7874-4215-9BB7-3DA30DE65115}" type="datetimeFigureOut">
              <a:rPr lang="en-IN" smtClean="0"/>
              <a:pPr/>
              <a:t>03-05-2016</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57CE38-A1D9-42BE-9F32-EAF224CD0711}"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1.xml"/></Relationships>
</file>

<file path=ppt/slides/_rels/slide1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NSTEMI: risk stratification and management</a:t>
            </a:r>
            <a:endParaRPr lang="en-IN" dirty="0"/>
          </a:p>
        </p:txBody>
      </p:sp>
      <p:sp>
        <p:nvSpPr>
          <p:cNvPr id="3" name="Subtitle 2"/>
          <p:cNvSpPr>
            <a:spLocks noGrp="1"/>
          </p:cNvSpPr>
          <p:nvPr>
            <p:ph type="subTitle" idx="1"/>
          </p:nvPr>
        </p:nvSpPr>
        <p:spPr/>
        <p:txBody>
          <a:bodyPr/>
          <a:lstStyle/>
          <a:p>
            <a:r>
              <a:rPr lang="en-US" dirty="0" err="1" smtClean="0"/>
              <a:t>Kshitij</a:t>
            </a:r>
            <a:r>
              <a:rPr lang="en-US" dirty="0" smtClean="0"/>
              <a:t> S. Mavade</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a:t>
            </a:r>
            <a:endParaRPr lang="en-IN" dirty="0"/>
          </a:p>
        </p:txBody>
      </p:sp>
      <p:sp>
        <p:nvSpPr>
          <p:cNvPr id="3" name="Content Placeholder 2"/>
          <p:cNvSpPr>
            <a:spLocks noGrp="1"/>
          </p:cNvSpPr>
          <p:nvPr>
            <p:ph idx="1"/>
          </p:nvPr>
        </p:nvSpPr>
        <p:spPr/>
        <p:txBody>
          <a:bodyPr>
            <a:normAutofit fontScale="92500" lnSpcReduction="20000"/>
          </a:bodyPr>
          <a:lstStyle/>
          <a:p>
            <a:r>
              <a:rPr lang="en-IN" sz="2400" dirty="0">
                <a:solidFill>
                  <a:srgbClr val="FF0000"/>
                </a:solidFill>
                <a:latin typeface="Arial Narrow" pitchFamily="34" charset="0"/>
              </a:rPr>
              <a:t>Cardiac </a:t>
            </a:r>
            <a:r>
              <a:rPr lang="en-IN" sz="2400" dirty="0" err="1">
                <a:solidFill>
                  <a:srgbClr val="FF0000"/>
                </a:solidFill>
                <a:latin typeface="Arial Narrow" pitchFamily="34" charset="0"/>
              </a:rPr>
              <a:t>troponins</a:t>
            </a:r>
            <a:r>
              <a:rPr lang="en-IN" sz="2400" dirty="0">
                <a:solidFill>
                  <a:srgbClr val="FF0000"/>
                </a:solidFill>
                <a:latin typeface="Arial Narrow" pitchFamily="34" charset="0"/>
              </a:rPr>
              <a:t> </a:t>
            </a:r>
            <a:r>
              <a:rPr lang="en-IN" sz="2400" dirty="0">
                <a:latin typeface="Arial Narrow" pitchFamily="34" charset="0"/>
              </a:rPr>
              <a:t>are the most sensitive and </a:t>
            </a:r>
            <a:r>
              <a:rPr lang="en-IN" sz="2400" dirty="0" smtClean="0">
                <a:latin typeface="Arial Narrow" pitchFamily="34" charset="0"/>
              </a:rPr>
              <a:t>specific biomarkers </a:t>
            </a:r>
            <a:r>
              <a:rPr lang="en-IN" sz="2400" dirty="0">
                <a:latin typeface="Arial Narrow" pitchFamily="34" charset="0"/>
              </a:rPr>
              <a:t>for NSTE-ACS</a:t>
            </a:r>
            <a:r>
              <a:rPr lang="en-US" sz="2400" dirty="0" smtClean="0">
                <a:latin typeface="Arial Narrow" pitchFamily="34" charset="0"/>
              </a:rPr>
              <a:t>.</a:t>
            </a:r>
          </a:p>
          <a:p>
            <a:endParaRPr lang="en-US" sz="2400" dirty="0" smtClean="0">
              <a:latin typeface="Arial Narrow" pitchFamily="34" charset="0"/>
            </a:endParaRPr>
          </a:p>
          <a:p>
            <a:r>
              <a:rPr lang="en-US" sz="2400" dirty="0" smtClean="0">
                <a:latin typeface="Arial Narrow" pitchFamily="34" charset="0"/>
              </a:rPr>
              <a:t>Even minor elevation in </a:t>
            </a:r>
            <a:r>
              <a:rPr lang="en-US" sz="2400" dirty="0" err="1" smtClean="0">
                <a:latin typeface="Arial Narrow" pitchFamily="34" charset="0"/>
              </a:rPr>
              <a:t>cTn</a:t>
            </a:r>
            <a:r>
              <a:rPr lang="en-US" sz="2400" dirty="0" smtClean="0">
                <a:latin typeface="Arial Narrow" pitchFamily="34" charset="0"/>
              </a:rPr>
              <a:t> levels associated with poor outcome.</a:t>
            </a:r>
          </a:p>
          <a:p>
            <a:endParaRPr lang="en-IN" sz="2400" dirty="0" smtClean="0">
              <a:latin typeface="Arial Narrow" pitchFamily="34" charset="0"/>
            </a:endParaRPr>
          </a:p>
          <a:p>
            <a:r>
              <a:rPr lang="en-IN" sz="2400" dirty="0" smtClean="0">
                <a:latin typeface="Arial Narrow" pitchFamily="34" charset="0"/>
              </a:rPr>
              <a:t>Diagnosis </a:t>
            </a:r>
            <a:r>
              <a:rPr lang="en-IN" sz="2400" dirty="0">
                <a:latin typeface="Arial Narrow" pitchFamily="34" charset="0"/>
              </a:rPr>
              <a:t>of acute MI requires an elevation in </a:t>
            </a:r>
            <a:r>
              <a:rPr lang="en-IN" sz="2400" dirty="0" err="1">
                <a:latin typeface="Arial Narrow" pitchFamily="34" charset="0"/>
              </a:rPr>
              <a:t>cTnI</a:t>
            </a:r>
            <a:r>
              <a:rPr lang="en-IN" sz="2400" dirty="0">
                <a:latin typeface="Arial Narrow" pitchFamily="34" charset="0"/>
              </a:rPr>
              <a:t> or </a:t>
            </a:r>
            <a:r>
              <a:rPr lang="en-IN" sz="2400" dirty="0" err="1">
                <a:latin typeface="Arial Narrow" pitchFamily="34" charset="0"/>
              </a:rPr>
              <a:t>cTnT</a:t>
            </a:r>
            <a:r>
              <a:rPr lang="en-IN" sz="2400" dirty="0">
                <a:latin typeface="Arial Narrow" pitchFamily="34" charset="0"/>
              </a:rPr>
              <a:t> above the </a:t>
            </a:r>
            <a:r>
              <a:rPr lang="en-IN" sz="2400" b="1" i="1" u="sng" dirty="0" smtClean="0">
                <a:solidFill>
                  <a:srgbClr val="FF0000"/>
                </a:solidFill>
                <a:latin typeface="Arial Narrow" pitchFamily="34" charset="0"/>
              </a:rPr>
              <a:t>99</a:t>
            </a:r>
            <a:r>
              <a:rPr lang="en-IN" sz="2400" b="1" i="1" u="sng" baseline="30000" dirty="0" smtClean="0">
                <a:solidFill>
                  <a:srgbClr val="FF0000"/>
                </a:solidFill>
                <a:latin typeface="Arial Narrow" pitchFamily="34" charset="0"/>
              </a:rPr>
              <a:t>th</a:t>
            </a:r>
            <a:r>
              <a:rPr lang="en-IN" sz="2400" b="1" i="1" u="sng" dirty="0" smtClean="0">
                <a:solidFill>
                  <a:srgbClr val="FF0000"/>
                </a:solidFill>
                <a:latin typeface="Arial Narrow" pitchFamily="34" charset="0"/>
              </a:rPr>
              <a:t>  </a:t>
            </a:r>
            <a:r>
              <a:rPr lang="en-IN" sz="2400" b="1" i="1" u="sng" dirty="0">
                <a:solidFill>
                  <a:srgbClr val="FF0000"/>
                </a:solidFill>
                <a:latin typeface="Arial Narrow" pitchFamily="34" charset="0"/>
              </a:rPr>
              <a:t>percentile </a:t>
            </a:r>
            <a:r>
              <a:rPr lang="en-IN" sz="2400" dirty="0">
                <a:latin typeface="Arial Narrow" pitchFamily="34" charset="0"/>
              </a:rPr>
              <a:t>of the normal range for the specific assay </a:t>
            </a:r>
            <a:r>
              <a:rPr lang="en-IN" sz="2400" dirty="0" smtClean="0">
                <a:latin typeface="Arial Narrow" pitchFamily="34" charset="0"/>
              </a:rPr>
              <a:t>used, </a:t>
            </a:r>
            <a:r>
              <a:rPr lang="en-IN" sz="2400" dirty="0">
                <a:latin typeface="Arial Narrow" pitchFamily="34" charset="0"/>
              </a:rPr>
              <a:t>a typical temporal rise and decline when serial samples are tested, and a clinical picture consistent with ACS. </a:t>
            </a:r>
            <a:endParaRPr lang="en-IN" sz="2400" dirty="0" smtClean="0">
              <a:latin typeface="Arial Narrow" pitchFamily="34" charset="0"/>
            </a:endParaRPr>
          </a:p>
          <a:p>
            <a:endParaRPr lang="en-IN" sz="2400" dirty="0" smtClean="0">
              <a:latin typeface="Arial Narrow" pitchFamily="34" charset="0"/>
            </a:endParaRPr>
          </a:p>
          <a:p>
            <a:r>
              <a:rPr lang="en-IN" sz="2400" dirty="0" smtClean="0">
                <a:latin typeface="Arial Narrow" pitchFamily="34" charset="0"/>
              </a:rPr>
              <a:t>A </a:t>
            </a:r>
            <a:r>
              <a:rPr lang="en-IN" sz="2400" dirty="0">
                <a:latin typeface="Arial Narrow" pitchFamily="34" charset="0"/>
              </a:rPr>
              <a:t>negative cardiac </a:t>
            </a:r>
            <a:r>
              <a:rPr lang="en-IN" sz="2400" dirty="0" err="1">
                <a:latin typeface="Arial Narrow" pitchFamily="34" charset="0"/>
              </a:rPr>
              <a:t>troponin</a:t>
            </a:r>
            <a:r>
              <a:rPr lang="en-IN" sz="2400" dirty="0">
                <a:latin typeface="Arial Narrow" pitchFamily="34" charset="0"/>
              </a:rPr>
              <a:t> </a:t>
            </a:r>
            <a:r>
              <a:rPr lang="en-IN" sz="2400" dirty="0" smtClean="0">
                <a:latin typeface="Arial Narrow" pitchFamily="34" charset="0"/>
              </a:rPr>
              <a:t>obtained with </a:t>
            </a:r>
            <a:r>
              <a:rPr lang="en-IN" sz="2400" dirty="0">
                <a:latin typeface="Arial Narrow" pitchFamily="34" charset="0"/>
              </a:rPr>
              <a:t>more sensitive cardiac </a:t>
            </a:r>
            <a:r>
              <a:rPr lang="en-IN" sz="2400" dirty="0" err="1">
                <a:latin typeface="Arial Narrow" pitchFamily="34" charset="0"/>
              </a:rPr>
              <a:t>troponin</a:t>
            </a:r>
            <a:r>
              <a:rPr lang="en-IN" sz="2400" dirty="0">
                <a:latin typeface="Arial Narrow" pitchFamily="34" charset="0"/>
              </a:rPr>
              <a:t> assays on </a:t>
            </a:r>
            <a:r>
              <a:rPr lang="en-IN" sz="2400" dirty="0" smtClean="0">
                <a:latin typeface="Arial Narrow" pitchFamily="34" charset="0"/>
              </a:rPr>
              <a:t>admission confers </a:t>
            </a:r>
            <a:r>
              <a:rPr lang="en-IN" sz="2400" dirty="0">
                <a:latin typeface="Arial Narrow" pitchFamily="34" charset="0"/>
              </a:rPr>
              <a:t>a &gt;95% negative predictive value for MI </a:t>
            </a:r>
            <a:r>
              <a:rPr lang="en-IN" sz="2400" dirty="0" smtClean="0">
                <a:latin typeface="Arial Narrow" pitchFamily="34" charset="0"/>
              </a:rPr>
              <a:t>compared with </a:t>
            </a:r>
            <a:r>
              <a:rPr lang="en-IN" sz="2400" dirty="0">
                <a:latin typeface="Arial Narrow" pitchFamily="34" charset="0"/>
              </a:rPr>
              <a:t>high-sensitivity assays that confer a negative </a:t>
            </a:r>
            <a:r>
              <a:rPr lang="en-IN" sz="2400" dirty="0" smtClean="0">
                <a:latin typeface="Arial Narrow" pitchFamily="34" charset="0"/>
              </a:rPr>
              <a:t>predictive value </a:t>
            </a:r>
            <a:r>
              <a:rPr lang="en-IN" sz="2400" dirty="0">
                <a:latin typeface="Arial Narrow" pitchFamily="34" charset="0"/>
              </a:rPr>
              <a:t>≥</a:t>
            </a:r>
            <a:r>
              <a:rPr lang="en-IN" sz="2400" dirty="0" smtClean="0">
                <a:latin typeface="Arial Narrow" pitchFamily="34" charset="0"/>
              </a:rPr>
              <a:t>99</a:t>
            </a:r>
            <a:r>
              <a:rPr lang="en-IN" sz="2400" dirty="0">
                <a:latin typeface="Arial Narrow" pitchFamily="34" charset="0"/>
              </a:rPr>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200"/>
            <a:ext cx="8153400" cy="882119"/>
          </a:xfrm>
        </p:spPr>
        <p:txBody>
          <a:bodyPr/>
          <a:lstStyle/>
          <a:p>
            <a:r>
              <a:rPr lang="en-US" sz="3200" dirty="0"/>
              <a:t>Recommendations for anti-</a:t>
            </a:r>
            <a:r>
              <a:rPr lang="en-US" sz="3200" dirty="0" err="1"/>
              <a:t>ischaemic</a:t>
            </a:r>
            <a:r>
              <a:rPr lang="en-US" sz="3200" dirty="0"/>
              <a:t> drugs in </a:t>
            </a:r>
            <a:r>
              <a:rPr lang="en-US" sz="3200" dirty="0" smtClean="0"/>
              <a:t>the acute </a:t>
            </a:r>
            <a:r>
              <a:rPr lang="en-US" sz="3200" dirty="0"/>
              <a:t>phase</a:t>
            </a: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1219200"/>
            <a:ext cx="6215063"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366451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466850"/>
            <a:ext cx="3657600" cy="1828800"/>
          </a:xfrm>
        </p:spPr>
        <p:txBody>
          <a:bodyPr/>
          <a:lstStyle/>
          <a:p>
            <a:r>
              <a:rPr lang="en-US" sz="3200" dirty="0" smtClean="0"/>
              <a:t>Recommendations in DAPT </a:t>
            </a:r>
            <a:endParaRPr lang="en-US" sz="3200"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0" y="0"/>
            <a:ext cx="5029200" cy="674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95700" y="6019800"/>
            <a:ext cx="5257800" cy="723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83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1466850"/>
            <a:ext cx="3810000" cy="18288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4000" b="1"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US" sz="3200" smtClean="0"/>
              <a:t>Recommendations in DAPT </a:t>
            </a:r>
            <a:endParaRPr lang="en-US" sz="3200"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2400" y="52387"/>
            <a:ext cx="4752975" cy="6805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0" y="2381250"/>
            <a:ext cx="5105400" cy="1581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xplosion 1 1"/>
          <p:cNvSpPr/>
          <p:nvPr/>
        </p:nvSpPr>
        <p:spPr>
          <a:xfrm>
            <a:off x="1905000" y="2647950"/>
            <a:ext cx="1676400" cy="1295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NEW</a:t>
            </a:r>
            <a:endParaRPr lang="en-US" sz="2800" b="1" dirty="0">
              <a:solidFill>
                <a:srgbClr val="0070C0"/>
              </a:solidFill>
            </a:endParaRPr>
          </a:p>
        </p:txBody>
      </p:sp>
    </p:spTree>
    <p:extLst>
      <p:ext uri="{BB962C8B-B14F-4D97-AF65-F5344CB8AC3E}">
        <p14:creationId xmlns="" xmlns:p14="http://schemas.microsoft.com/office/powerpoint/2010/main" val="394316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458200" cy="882119"/>
          </a:xfrm>
        </p:spPr>
        <p:txBody>
          <a:bodyPr/>
          <a:lstStyle/>
          <a:p>
            <a:r>
              <a:rPr lang="en-US" sz="2800" dirty="0"/>
              <a:t>Dosing of glycoprotein </a:t>
            </a:r>
            <a:r>
              <a:rPr lang="en-US" sz="2800" dirty="0" err="1"/>
              <a:t>IIb</a:t>
            </a:r>
            <a:r>
              <a:rPr lang="en-US" sz="2800" dirty="0"/>
              <a:t>/</a:t>
            </a:r>
            <a:r>
              <a:rPr lang="en-US" sz="2800" dirty="0" err="1"/>
              <a:t>IIIa</a:t>
            </a:r>
            <a:r>
              <a:rPr lang="en-US" sz="2800" dirty="0"/>
              <a:t> inhibitors </a:t>
            </a:r>
            <a:r>
              <a:rPr lang="en-US" sz="2800" dirty="0" smtClean="0"/>
              <a:t>in patients </a:t>
            </a:r>
            <a:r>
              <a:rPr lang="en-US" sz="2800" dirty="0"/>
              <a:t>with normal and impaired </a:t>
            </a:r>
            <a:r>
              <a:rPr lang="en-US" sz="2800" dirty="0" smtClean="0"/>
              <a:t>renal function</a:t>
            </a:r>
            <a:endParaRPr lang="en-US" sz="2800"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1319212"/>
            <a:ext cx="7467600" cy="5479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01969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200" dirty="0"/>
              <a:t>Dosing of anticoagulants </a:t>
            </a:r>
            <a:r>
              <a:rPr lang="en-US" sz="3200" dirty="0" smtClean="0"/>
              <a:t>in patients with normal </a:t>
            </a:r>
            <a:r>
              <a:rPr lang="en-US" sz="3200" dirty="0"/>
              <a:t>and impaired renal function</a:t>
            </a: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1234440"/>
            <a:ext cx="7162800" cy="5602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37493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438400"/>
            <a:ext cx="3810000" cy="882119"/>
          </a:xfrm>
        </p:spPr>
        <p:txBody>
          <a:bodyPr/>
          <a:lstStyle/>
          <a:p>
            <a:r>
              <a:rPr lang="en-US" sz="2800" dirty="0"/>
              <a:t>Recommendations for anticoagulation</a:t>
            </a:r>
          </a:p>
        </p:txBody>
      </p:sp>
      <p:pic>
        <p:nvPicPr>
          <p:cNvPr id="1229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2325"/>
          <a:stretch/>
        </p:blipFill>
        <p:spPr bwMode="auto">
          <a:xfrm>
            <a:off x="3886200" y="15240"/>
            <a:ext cx="4526280" cy="6842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0" y="2381250"/>
            <a:ext cx="4800600" cy="1352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1905000" y="2647950"/>
            <a:ext cx="1676400" cy="1295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NEW</a:t>
            </a:r>
            <a:endParaRPr lang="en-US" sz="2800" b="1" dirty="0">
              <a:solidFill>
                <a:srgbClr val="0070C0"/>
              </a:solidFill>
            </a:endParaRPr>
          </a:p>
        </p:txBody>
      </p:sp>
    </p:spTree>
    <p:extLst>
      <p:ext uri="{BB962C8B-B14F-4D97-AF65-F5344CB8AC3E}">
        <p14:creationId xmlns="" xmlns:p14="http://schemas.microsoft.com/office/powerpoint/2010/main" val="41478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a:t>Suggested strategies to reduce bleeding </a:t>
            </a:r>
            <a:r>
              <a:rPr lang="en-US" sz="2800" dirty="0" smtClean="0"/>
              <a:t>risk related </a:t>
            </a:r>
            <a:r>
              <a:rPr lang="en-US" sz="2800" dirty="0"/>
              <a:t>to PCI</a:t>
            </a:r>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371600"/>
            <a:ext cx="7543800" cy="5286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2209800"/>
            <a:ext cx="36195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7467600" y="2465070"/>
            <a:ext cx="1676400" cy="1295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NEW</a:t>
            </a:r>
            <a:endParaRPr lang="en-US" sz="2800" b="1" dirty="0">
              <a:solidFill>
                <a:srgbClr val="0070C0"/>
              </a:solidFill>
            </a:endParaRPr>
          </a:p>
        </p:txBody>
      </p:sp>
    </p:spTree>
    <p:extLst>
      <p:ext uri="{BB962C8B-B14F-4D97-AF65-F5344CB8AC3E}">
        <p14:creationId xmlns="" xmlns:p14="http://schemas.microsoft.com/office/powerpoint/2010/main" val="226482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0"/>
            <a:ext cx="8153400" cy="882119"/>
          </a:xfrm>
        </p:spPr>
        <p:txBody>
          <a:bodyPr/>
          <a:lstStyle/>
          <a:p>
            <a:r>
              <a:rPr lang="en-US" sz="2800" dirty="0"/>
              <a:t>Antithrombotic strategies in patients with </a:t>
            </a:r>
            <a:r>
              <a:rPr lang="en-US" sz="2800" dirty="0" smtClean="0"/>
              <a:t>NSTEMI </a:t>
            </a:r>
            <a:r>
              <a:rPr lang="en-US" sz="2800" dirty="0"/>
              <a:t>and non-</a:t>
            </a:r>
            <a:r>
              <a:rPr lang="en-US" sz="2800" dirty="0" err="1"/>
              <a:t>valvular</a:t>
            </a:r>
            <a:r>
              <a:rPr lang="en-US" sz="2800" dirty="0"/>
              <a:t> </a:t>
            </a:r>
            <a:r>
              <a:rPr lang="en-US" sz="2800" dirty="0" smtClean="0"/>
              <a:t>A. Fib</a:t>
            </a:r>
            <a:endParaRPr lang="en-US" sz="2800" dirty="0"/>
          </a:p>
        </p:txBody>
      </p:sp>
      <p:pic>
        <p:nvPicPr>
          <p:cNvPr id="1433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519" r="5556"/>
          <a:stretch/>
        </p:blipFill>
        <p:spPr bwMode="auto">
          <a:xfrm>
            <a:off x="1158240" y="990600"/>
            <a:ext cx="7071360" cy="5648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744566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667000"/>
            <a:ext cx="8153400" cy="882119"/>
          </a:xfrm>
        </p:spPr>
        <p:txBody>
          <a:bodyPr/>
          <a:lstStyle/>
          <a:p>
            <a:pPr algn="ctr"/>
            <a:r>
              <a:rPr lang="en-US" sz="2800" dirty="0"/>
              <a:t>Recommendations for combining antiplatelet </a:t>
            </a:r>
            <a:r>
              <a:rPr lang="en-US" sz="2800" dirty="0" smtClean="0"/>
              <a:t>agents and </a:t>
            </a:r>
            <a:r>
              <a:rPr lang="en-US" sz="2800" dirty="0"/>
              <a:t>anticoagulants in </a:t>
            </a:r>
            <a:r>
              <a:rPr lang="en-US" sz="2800" dirty="0" smtClean="0"/>
              <a:t>NSTEMI patients </a:t>
            </a:r>
            <a:r>
              <a:rPr lang="en-US" sz="2800" dirty="0"/>
              <a:t>requiring chronic </a:t>
            </a:r>
            <a:r>
              <a:rPr lang="en-US" sz="2800" dirty="0" smtClean="0"/>
              <a:t>oral anticoagulation</a:t>
            </a:r>
            <a:endParaRPr lang="en-US" sz="2800" dirty="0"/>
          </a:p>
        </p:txBody>
      </p:sp>
    </p:spTree>
    <p:extLst>
      <p:ext uri="{BB962C8B-B14F-4D97-AF65-F5344CB8AC3E}">
        <p14:creationId xmlns="" xmlns:p14="http://schemas.microsoft.com/office/powerpoint/2010/main" val="4144873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228600"/>
            <a:ext cx="5943600" cy="640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259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latin typeface="Arial Narrow" pitchFamily="34" charset="0"/>
              </a:rPr>
              <a:t>Newer high-sensitivity assays </a:t>
            </a:r>
            <a:r>
              <a:rPr lang="en-IN" dirty="0" smtClean="0">
                <a:latin typeface="Arial Narrow" pitchFamily="34" charset="0"/>
              </a:rPr>
              <a:t>can, </a:t>
            </a:r>
            <a:r>
              <a:rPr lang="en-IN" dirty="0">
                <a:latin typeface="Arial Narrow" pitchFamily="34" charset="0"/>
              </a:rPr>
              <a:t>exclude myocardial necrosis if two </a:t>
            </a:r>
            <a:r>
              <a:rPr lang="en-IN" dirty="0" smtClean="0">
                <a:latin typeface="Arial Narrow" pitchFamily="34" charset="0"/>
              </a:rPr>
              <a:t>values </a:t>
            </a:r>
            <a:r>
              <a:rPr lang="en-IN" dirty="0">
                <a:latin typeface="Arial Narrow" pitchFamily="34" charset="0"/>
              </a:rPr>
              <a:t>measured </a:t>
            </a:r>
            <a:r>
              <a:rPr lang="en-IN" dirty="0">
                <a:solidFill>
                  <a:srgbClr val="FF0000"/>
                </a:solidFill>
                <a:latin typeface="Arial Narrow" pitchFamily="34" charset="0"/>
              </a:rPr>
              <a:t>3 hours apart </a:t>
            </a:r>
            <a:r>
              <a:rPr lang="en-IN" dirty="0">
                <a:latin typeface="Arial Narrow" pitchFamily="34" charset="0"/>
              </a:rPr>
              <a:t>are both normal</a:t>
            </a:r>
            <a:r>
              <a:rPr lang="en-IN" dirty="0" smtClean="0">
                <a:latin typeface="Arial Narrow" pitchFamily="34" charset="0"/>
              </a:rPr>
              <a:t>.</a:t>
            </a:r>
          </a:p>
          <a:p>
            <a:endParaRPr lang="en-IN" dirty="0" smtClean="0">
              <a:latin typeface="Arial Narrow" pitchFamily="34" charset="0"/>
            </a:endParaRPr>
          </a:p>
          <a:p>
            <a:r>
              <a:rPr lang="en-IN" dirty="0" smtClean="0">
                <a:latin typeface="Arial Narrow" pitchFamily="34" charset="0"/>
              </a:rPr>
              <a:t>The </a:t>
            </a:r>
            <a:r>
              <a:rPr lang="en-IN" dirty="0">
                <a:latin typeface="Arial Narrow" pitchFamily="34" charset="0"/>
              </a:rPr>
              <a:t>fourth-generation </a:t>
            </a:r>
            <a:r>
              <a:rPr lang="en-IN" dirty="0" err="1">
                <a:latin typeface="Arial Narrow" pitchFamily="34" charset="0"/>
              </a:rPr>
              <a:t>cTn</a:t>
            </a:r>
            <a:r>
              <a:rPr lang="en-IN" dirty="0">
                <a:latin typeface="Arial Narrow" pitchFamily="34" charset="0"/>
              </a:rPr>
              <a:t> </a:t>
            </a:r>
            <a:r>
              <a:rPr lang="en-IN" dirty="0" smtClean="0">
                <a:latin typeface="Arial Narrow" pitchFamily="34" charset="0"/>
              </a:rPr>
              <a:t>assays are less sensitive than </a:t>
            </a:r>
            <a:r>
              <a:rPr lang="en-IN" dirty="0">
                <a:latin typeface="Arial Narrow" pitchFamily="34" charset="0"/>
              </a:rPr>
              <a:t>the so-called high-sensitivity assays, and two negative </a:t>
            </a:r>
            <a:r>
              <a:rPr lang="en-IN" dirty="0" err="1">
                <a:latin typeface="Arial Narrow" pitchFamily="34" charset="0"/>
              </a:rPr>
              <a:t>cTn</a:t>
            </a:r>
            <a:r>
              <a:rPr lang="en-IN" dirty="0">
                <a:latin typeface="Arial Narrow" pitchFamily="34" charset="0"/>
              </a:rPr>
              <a:t> assays at least </a:t>
            </a:r>
            <a:r>
              <a:rPr lang="en-IN" dirty="0">
                <a:solidFill>
                  <a:srgbClr val="FF0000"/>
                </a:solidFill>
                <a:latin typeface="Arial Narrow" pitchFamily="34" charset="0"/>
              </a:rPr>
              <a:t>6 to 9 hours </a:t>
            </a:r>
            <a:r>
              <a:rPr lang="en-IN" dirty="0">
                <a:latin typeface="Arial Narrow" pitchFamily="34" charset="0"/>
              </a:rPr>
              <a:t>apart are needed to exclude </a:t>
            </a:r>
            <a:r>
              <a:rPr lang="en-IN" dirty="0" smtClean="0">
                <a:latin typeface="Arial Narrow" pitchFamily="34" charset="0"/>
              </a:rPr>
              <a:t>MI. </a:t>
            </a:r>
            <a:endParaRPr lang="en-IN" dirty="0">
              <a:latin typeface="Arial Narrow"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76200"/>
            <a:ext cx="5029200" cy="678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02551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186"/>
          <a:stretch/>
        </p:blipFill>
        <p:spPr bwMode="auto">
          <a:xfrm>
            <a:off x="1143000" y="1676400"/>
            <a:ext cx="7155024" cy="3139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7820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0"/>
            <a:ext cx="8153400" cy="882119"/>
          </a:xfrm>
        </p:spPr>
        <p:txBody>
          <a:bodyPr/>
          <a:lstStyle/>
          <a:p>
            <a:r>
              <a:rPr lang="en-US" sz="3200" dirty="0"/>
              <a:t>Risk criteria mandating invasive strategy </a:t>
            </a:r>
            <a:r>
              <a:rPr lang="en-US" sz="3200" dirty="0" smtClean="0"/>
              <a:t>in NSTE-ACS</a:t>
            </a:r>
            <a:endParaRPr lang="en-US" sz="3200" dirty="0"/>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0" y="914400"/>
            <a:ext cx="50292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240143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52400"/>
            <a:ext cx="8153400" cy="882119"/>
          </a:xfrm>
        </p:spPr>
        <p:txBody>
          <a:bodyPr/>
          <a:lstStyle/>
          <a:p>
            <a:r>
              <a:rPr lang="en-US" sz="2800" dirty="0"/>
              <a:t>Selection of </a:t>
            </a:r>
            <a:r>
              <a:rPr lang="en-US" sz="2800" dirty="0" smtClean="0"/>
              <a:t>treatment </a:t>
            </a:r>
            <a:r>
              <a:rPr lang="en-US" sz="2800" dirty="0"/>
              <a:t>strategy and timing according to initial </a:t>
            </a:r>
            <a:r>
              <a:rPr lang="en-US" sz="2800" dirty="0" smtClean="0"/>
              <a:t>risk stratification</a:t>
            </a:r>
            <a:r>
              <a:rPr lang="en-US" sz="2800" dirty="0"/>
              <a:t>.</a:t>
            </a:r>
          </a:p>
        </p:txBody>
      </p:sp>
      <p:pic>
        <p:nvPicPr>
          <p:cNvPr id="1945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4348" t="17187" r="23471" b="7500"/>
          <a:stretch/>
        </p:blipFill>
        <p:spPr bwMode="auto">
          <a:xfrm>
            <a:off x="1143000" y="1066800"/>
            <a:ext cx="6858000" cy="5564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14989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133600"/>
            <a:ext cx="4191000" cy="882119"/>
          </a:xfrm>
        </p:spPr>
        <p:txBody>
          <a:bodyPr/>
          <a:lstStyle/>
          <a:p>
            <a:r>
              <a:rPr lang="en-US" sz="2800" dirty="0"/>
              <a:t>Recommendations for perioperative management </a:t>
            </a:r>
            <a:r>
              <a:rPr lang="en-US" sz="2800" dirty="0" smtClean="0"/>
              <a:t>of antiplatelet </a:t>
            </a:r>
            <a:r>
              <a:rPr lang="en-US" sz="2800" dirty="0"/>
              <a:t>therapy </a:t>
            </a:r>
            <a:r>
              <a:rPr lang="en-US" sz="2800" dirty="0" smtClean="0"/>
              <a:t>patients </a:t>
            </a:r>
            <a:r>
              <a:rPr lang="en-US" sz="2800" dirty="0"/>
              <a:t>requiring </a:t>
            </a:r>
            <a:r>
              <a:rPr lang="en-US" sz="2800" dirty="0" smtClean="0"/>
              <a:t>CABG</a:t>
            </a:r>
            <a:endParaRPr lang="en-US" sz="2800" dirty="0"/>
          </a:p>
        </p:txBody>
      </p:sp>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4400" y="152400"/>
            <a:ext cx="3810000" cy="655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502223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743200"/>
            <a:ext cx="8153400" cy="882119"/>
          </a:xfrm>
        </p:spPr>
        <p:txBody>
          <a:bodyPr/>
          <a:lstStyle/>
          <a:p>
            <a:r>
              <a:rPr lang="en-US" dirty="0"/>
              <a:t>Recommendations for invasive coronary </a:t>
            </a:r>
            <a:r>
              <a:rPr lang="en-US" dirty="0" smtClean="0"/>
              <a:t>angiography and </a:t>
            </a:r>
            <a:r>
              <a:rPr lang="en-US" dirty="0"/>
              <a:t>revascularization</a:t>
            </a:r>
          </a:p>
        </p:txBody>
      </p:sp>
    </p:spTree>
    <p:extLst>
      <p:ext uri="{BB962C8B-B14F-4D97-AF65-F5344CB8AC3E}">
        <p14:creationId xmlns="" xmlns:p14="http://schemas.microsoft.com/office/powerpoint/2010/main" val="41789931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152400"/>
            <a:ext cx="4724400" cy="6276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23313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152400"/>
            <a:ext cx="4648200" cy="6403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68002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14600"/>
            <a:ext cx="3429000" cy="882119"/>
          </a:xfrm>
        </p:spPr>
        <p:txBody>
          <a:bodyPr/>
          <a:lstStyle/>
          <a:p>
            <a:r>
              <a:rPr lang="en-US" sz="2400" b="0" dirty="0"/>
              <a:t>Recommendations for the management of </a:t>
            </a:r>
            <a:r>
              <a:rPr lang="en-US" sz="2400" b="0" dirty="0" smtClean="0"/>
              <a:t>patients with </a:t>
            </a:r>
            <a:r>
              <a:rPr lang="en-US" sz="2400" b="0" dirty="0"/>
              <a:t>heart failure </a:t>
            </a:r>
            <a:r>
              <a:rPr lang="en-US" sz="2400" b="0" dirty="0" smtClean="0"/>
              <a:t>NSTEMI</a:t>
            </a:r>
            <a:endParaRPr lang="en-US" sz="2400" dirty="0"/>
          </a:p>
        </p:txBody>
      </p:sp>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6200" y="91440"/>
            <a:ext cx="3962400" cy="6766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51382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86000"/>
            <a:ext cx="8153400" cy="882119"/>
          </a:xfrm>
        </p:spPr>
        <p:txBody>
          <a:bodyPr/>
          <a:lstStyle/>
          <a:p>
            <a:r>
              <a:rPr lang="en-US" dirty="0"/>
              <a:t>Recommendations for long-term management </a:t>
            </a:r>
            <a:r>
              <a:rPr lang="en-US" dirty="0" smtClean="0"/>
              <a:t>after non-ST-elevation </a:t>
            </a:r>
            <a:r>
              <a:rPr lang="en-US" dirty="0"/>
              <a:t>acute coronary syndromes</a:t>
            </a:r>
          </a:p>
        </p:txBody>
      </p:sp>
    </p:spTree>
    <p:extLst>
      <p:ext uri="{BB962C8B-B14F-4D97-AF65-F5344CB8AC3E}">
        <p14:creationId xmlns="" xmlns:p14="http://schemas.microsoft.com/office/powerpoint/2010/main" val="76504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Causes of </a:t>
                      </a:r>
                      <a:r>
                        <a:rPr lang="en-US" dirty="0" err="1" smtClean="0"/>
                        <a:t>troponin</a:t>
                      </a:r>
                      <a:r>
                        <a:rPr lang="en-US" dirty="0" smtClean="0"/>
                        <a:t> elevation other</a:t>
                      </a:r>
                      <a:r>
                        <a:rPr lang="en-US" baseline="0" dirty="0" smtClean="0"/>
                        <a:t> than ACS</a:t>
                      </a:r>
                      <a:endParaRPr lang="en-IN" dirty="0"/>
                    </a:p>
                  </a:txBody>
                  <a:tcPr/>
                </a:tc>
              </a:tr>
              <a:tr h="370840">
                <a:tc>
                  <a:txBody>
                    <a:bodyPr/>
                    <a:lstStyle/>
                    <a:p>
                      <a:r>
                        <a:rPr lang="en-US" dirty="0" smtClean="0"/>
                        <a:t>Pulmonary embolus</a:t>
                      </a:r>
                      <a:endParaRPr lang="en-IN" dirty="0"/>
                    </a:p>
                  </a:txBody>
                  <a:tcPr/>
                </a:tc>
              </a:tr>
              <a:tr h="370840">
                <a:tc>
                  <a:txBody>
                    <a:bodyPr/>
                    <a:lstStyle/>
                    <a:p>
                      <a:r>
                        <a:rPr lang="en-US" dirty="0" err="1" smtClean="0"/>
                        <a:t>myocarditis</a:t>
                      </a:r>
                      <a:endParaRPr lang="en-IN" dirty="0"/>
                    </a:p>
                  </a:txBody>
                  <a:tcPr/>
                </a:tc>
              </a:tr>
              <a:tr h="370840">
                <a:tc>
                  <a:txBody>
                    <a:bodyPr/>
                    <a:lstStyle/>
                    <a:p>
                      <a:r>
                        <a:rPr lang="en-US" dirty="0" smtClean="0"/>
                        <a:t>Cardiac contusion</a:t>
                      </a:r>
                      <a:endParaRPr lang="en-IN" dirty="0"/>
                    </a:p>
                  </a:txBody>
                  <a:tcPr/>
                </a:tc>
              </a:tr>
              <a:tr h="370840">
                <a:tc>
                  <a:txBody>
                    <a:bodyPr/>
                    <a:lstStyle/>
                    <a:p>
                      <a:r>
                        <a:rPr lang="en-US" dirty="0" smtClean="0"/>
                        <a:t>Congestive heart</a:t>
                      </a:r>
                      <a:r>
                        <a:rPr lang="en-US" baseline="0" dirty="0" smtClean="0"/>
                        <a:t> failure</a:t>
                      </a:r>
                      <a:endParaRPr lang="en-IN" dirty="0"/>
                    </a:p>
                  </a:txBody>
                  <a:tcPr/>
                </a:tc>
              </a:tr>
              <a:tr h="370840">
                <a:tc>
                  <a:txBody>
                    <a:bodyPr/>
                    <a:lstStyle/>
                    <a:p>
                      <a:r>
                        <a:rPr lang="en-US" dirty="0" err="1" smtClean="0"/>
                        <a:t>Chemiotherapy</a:t>
                      </a:r>
                      <a:r>
                        <a:rPr lang="en-US" dirty="0" smtClean="0"/>
                        <a:t> (</a:t>
                      </a:r>
                      <a:r>
                        <a:rPr lang="en-US" dirty="0" err="1" smtClean="0"/>
                        <a:t>adiramycin</a:t>
                      </a:r>
                      <a:r>
                        <a:rPr lang="en-US" dirty="0" smtClean="0"/>
                        <a:t>, 5-flurouracil)</a:t>
                      </a:r>
                      <a:endParaRPr lang="en-IN" dirty="0"/>
                    </a:p>
                  </a:txBody>
                  <a:tcPr/>
                </a:tc>
              </a:tr>
              <a:tr h="370840">
                <a:tc>
                  <a:txBody>
                    <a:bodyPr/>
                    <a:lstStyle/>
                    <a:p>
                      <a:r>
                        <a:rPr lang="en-US" dirty="0" err="1" smtClean="0"/>
                        <a:t>Cardioversion</a:t>
                      </a:r>
                      <a:r>
                        <a:rPr lang="en-US" dirty="0" smtClean="0"/>
                        <a:t> or RFA</a:t>
                      </a:r>
                      <a:endParaRPr lang="en-IN" dirty="0"/>
                    </a:p>
                  </a:txBody>
                  <a:tcPr/>
                </a:tc>
              </a:tr>
              <a:tr h="370840">
                <a:tc>
                  <a:txBody>
                    <a:bodyPr/>
                    <a:lstStyle/>
                    <a:p>
                      <a:r>
                        <a:rPr lang="en-US" dirty="0" smtClean="0"/>
                        <a:t>Septic shock</a:t>
                      </a:r>
                    </a:p>
                  </a:txBody>
                  <a:tcPr/>
                </a:tc>
              </a:tr>
              <a:tr h="370840">
                <a:tc>
                  <a:txBody>
                    <a:bodyPr/>
                    <a:lstStyle/>
                    <a:p>
                      <a:r>
                        <a:rPr lang="en-US" dirty="0" smtClean="0"/>
                        <a:t>Extreme endurance athletics</a:t>
                      </a:r>
                    </a:p>
                  </a:txBody>
                  <a:tcPr/>
                </a:tc>
              </a:tr>
              <a:tr h="370840">
                <a:tc>
                  <a:txBody>
                    <a:bodyPr/>
                    <a:lstStyle/>
                    <a:p>
                      <a:r>
                        <a:rPr lang="en-US" dirty="0" smtClean="0"/>
                        <a:t>Renal failure</a:t>
                      </a:r>
                    </a:p>
                  </a:txBody>
                  <a:tcPr/>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94827"/>
            <a:ext cx="4267200" cy="66869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77575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133600"/>
            <a:ext cx="8153400" cy="882119"/>
          </a:xfrm>
        </p:spPr>
        <p:txBody>
          <a:bodyPr/>
          <a:lstStyle/>
          <a:p>
            <a:r>
              <a:rPr lang="en-US" dirty="0">
                <a:solidFill>
                  <a:srgbClr val="FF0000"/>
                </a:solidFill>
                <a:effectLst>
                  <a:outerShdw blurRad="38100" dist="38100" dir="2700000" algn="tl">
                    <a:srgbClr val="000000">
                      <a:alpha val="43137"/>
                    </a:srgbClr>
                  </a:outerShdw>
                </a:effectLst>
              </a:rPr>
              <a:t>To do and not to do messages</a:t>
            </a:r>
          </a:p>
          <a:p>
            <a:r>
              <a:rPr lang="en-US" dirty="0">
                <a:solidFill>
                  <a:srgbClr val="FF0000"/>
                </a:solidFill>
                <a:effectLst>
                  <a:outerShdw blurRad="38100" dist="38100" dir="2700000" algn="tl">
                    <a:srgbClr val="000000">
                      <a:alpha val="43137"/>
                    </a:srgbClr>
                  </a:outerShdw>
                </a:effectLst>
              </a:rPr>
              <a:t>from the guidelines</a:t>
            </a:r>
          </a:p>
        </p:txBody>
      </p:sp>
    </p:spTree>
    <p:extLst>
      <p:ext uri="{BB962C8B-B14F-4D97-AF65-F5344CB8AC3E}">
        <p14:creationId xmlns="" xmlns:p14="http://schemas.microsoft.com/office/powerpoint/2010/main" val="29147159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56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762000"/>
            <a:ext cx="6980544"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0115394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04800"/>
            <a:ext cx="4724400" cy="6302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81692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76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304800"/>
            <a:ext cx="5029200" cy="6466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162155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86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5920" y="762000"/>
            <a:ext cx="5486400" cy="5174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405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Pro-BNP &amp; NT-Pro BNP</a:t>
            </a:r>
            <a:endParaRPr lang="en-IN" dirty="0"/>
          </a:p>
        </p:txBody>
      </p:sp>
      <p:sp>
        <p:nvSpPr>
          <p:cNvPr id="3" name="Content Placeholder 2"/>
          <p:cNvSpPr>
            <a:spLocks noGrp="1"/>
          </p:cNvSpPr>
          <p:nvPr>
            <p:ph idx="1"/>
          </p:nvPr>
        </p:nvSpPr>
        <p:spPr/>
        <p:txBody>
          <a:bodyPr>
            <a:normAutofit/>
          </a:bodyPr>
          <a:lstStyle/>
          <a:p>
            <a:r>
              <a:rPr lang="en-US" dirty="0" smtClean="0">
                <a:latin typeface="Arial Narrow" pitchFamily="34" charset="0"/>
              </a:rPr>
              <a:t>No diagnostic, but prognostic significance.</a:t>
            </a:r>
          </a:p>
          <a:p>
            <a:endParaRPr lang="en-IN" dirty="0" smtClean="0">
              <a:latin typeface="Arial Narrow" pitchFamily="34" charset="0"/>
            </a:endParaRPr>
          </a:p>
          <a:p>
            <a:r>
              <a:rPr lang="en-IN" dirty="0" smtClean="0">
                <a:latin typeface="Arial Narrow" pitchFamily="34" charset="0"/>
              </a:rPr>
              <a:t>rise </a:t>
            </a:r>
            <a:r>
              <a:rPr lang="en-IN" dirty="0">
                <a:latin typeface="Arial Narrow" pitchFamily="34" charset="0"/>
              </a:rPr>
              <a:t>in proportion to the degree of ventricular </a:t>
            </a:r>
            <a:r>
              <a:rPr lang="en-IN" dirty="0" err="1">
                <a:latin typeface="Arial Narrow" pitchFamily="34" charset="0"/>
              </a:rPr>
              <a:t>distention</a:t>
            </a:r>
            <a:r>
              <a:rPr lang="en-IN" dirty="0">
                <a:latin typeface="Arial Narrow" pitchFamily="34" charset="0"/>
              </a:rPr>
              <a:t> and correlate with the risk for adverse </a:t>
            </a:r>
            <a:r>
              <a:rPr lang="en-IN" dirty="0" smtClean="0">
                <a:latin typeface="Arial Narrow" pitchFamily="34" charset="0"/>
              </a:rPr>
              <a:t>events</a:t>
            </a:r>
          </a:p>
          <a:p>
            <a:endParaRPr lang="en-IN" dirty="0" smtClean="0">
              <a:latin typeface="Arial Narrow" pitchFamily="34" charset="0"/>
            </a:endParaRPr>
          </a:p>
          <a:p>
            <a:r>
              <a:rPr lang="en-IN" dirty="0" smtClean="0">
                <a:latin typeface="Arial Narrow" pitchFamily="34" charset="0"/>
              </a:rPr>
              <a:t>In </a:t>
            </a:r>
            <a:r>
              <a:rPr lang="en-IN" dirty="0">
                <a:latin typeface="Arial Narrow" pitchFamily="34" charset="0"/>
              </a:rPr>
              <a:t>patients with NSTE-ACS, a baseline BNP measured on average 40 hours after the onset of symptoms correlated strongly with risk for death, heart failure, and MI through 10 months in a graded </a:t>
            </a:r>
            <a:r>
              <a:rPr lang="en-IN" dirty="0" smtClean="0">
                <a:latin typeface="Arial Narrow" pitchFamily="34" charset="0"/>
              </a:rPr>
              <a:t>fashion.</a:t>
            </a:r>
            <a:endParaRPr lang="en-US" dirty="0" smtClean="0">
              <a:latin typeface="Arial Narrow" pitchFamily="34" charset="0"/>
            </a:endParaRP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CRP &amp; other biomarkers</a:t>
            </a:r>
            <a:endParaRPr lang="en-IN" dirty="0"/>
          </a:p>
        </p:txBody>
      </p:sp>
      <p:sp>
        <p:nvSpPr>
          <p:cNvPr id="3" name="Content Placeholder 2"/>
          <p:cNvSpPr>
            <a:spLocks noGrp="1"/>
          </p:cNvSpPr>
          <p:nvPr>
            <p:ph idx="1"/>
          </p:nvPr>
        </p:nvSpPr>
        <p:spPr/>
        <p:txBody>
          <a:bodyPr>
            <a:normAutofit fontScale="85000" lnSpcReduction="10000"/>
          </a:bodyPr>
          <a:lstStyle/>
          <a:p>
            <a:r>
              <a:rPr lang="en-IN" dirty="0">
                <a:latin typeface="Arial Narrow" pitchFamily="34" charset="0"/>
              </a:rPr>
              <a:t>C-reactive protein (CRP) is a marker of inflammation that is elevated following ACS, and persistently elevated levels after discharge are associated with increased long-term cardiovascular risk. </a:t>
            </a:r>
            <a:endParaRPr lang="en-IN" dirty="0" smtClean="0">
              <a:latin typeface="Arial Narrow" pitchFamily="34" charset="0"/>
            </a:endParaRPr>
          </a:p>
          <a:p>
            <a:endParaRPr lang="en-US" dirty="0" smtClean="0">
              <a:latin typeface="Arial Narrow" pitchFamily="34" charset="0"/>
            </a:endParaRPr>
          </a:p>
          <a:p>
            <a:r>
              <a:rPr lang="en-US" dirty="0" smtClean="0">
                <a:latin typeface="Arial Narrow" pitchFamily="34" charset="0"/>
              </a:rPr>
              <a:t>CRP provides less prognostic information than </a:t>
            </a:r>
            <a:r>
              <a:rPr lang="en-US" dirty="0" err="1" smtClean="0">
                <a:latin typeface="Arial Narrow" pitchFamily="34" charset="0"/>
              </a:rPr>
              <a:t>cTn</a:t>
            </a:r>
            <a:r>
              <a:rPr lang="en-US" dirty="0" smtClean="0">
                <a:latin typeface="Arial Narrow" pitchFamily="34" charset="0"/>
              </a:rPr>
              <a:t> &amp; Pro BNP, routine CRP measurement after ACS is not recommended.</a:t>
            </a:r>
            <a:endParaRPr lang="en-IN" dirty="0" smtClean="0">
              <a:latin typeface="Arial Narrow" pitchFamily="34" charset="0"/>
            </a:endParaRPr>
          </a:p>
          <a:p>
            <a:endParaRPr lang="en-US" dirty="0" smtClean="0">
              <a:latin typeface="Arial Narrow" pitchFamily="34" charset="0"/>
            </a:endParaRPr>
          </a:p>
          <a:p>
            <a:r>
              <a:rPr lang="en-US" dirty="0" smtClean="0">
                <a:latin typeface="Arial Narrow" pitchFamily="34" charset="0"/>
              </a:rPr>
              <a:t>Others , if elevated shows increased chances of CV events in both short and long terms e.g.</a:t>
            </a:r>
          </a:p>
          <a:p>
            <a:pPr lvl="1"/>
            <a:r>
              <a:rPr lang="en-US" dirty="0" smtClean="0">
                <a:latin typeface="Arial Narrow" pitchFamily="34" charset="0"/>
              </a:rPr>
              <a:t>Blood sugar level </a:t>
            </a:r>
          </a:p>
          <a:p>
            <a:pPr lvl="1"/>
            <a:r>
              <a:rPr lang="en-US" dirty="0" smtClean="0">
                <a:latin typeface="Arial Narrow" pitchFamily="34" charset="0"/>
              </a:rPr>
              <a:t>HbA1c</a:t>
            </a:r>
          </a:p>
          <a:p>
            <a:pPr lvl="1"/>
            <a:r>
              <a:rPr lang="en-US" dirty="0" smtClean="0">
                <a:latin typeface="Arial Narrow" pitchFamily="34" charset="0"/>
              </a:rPr>
              <a:t>Markers for renal dysfunctions- </a:t>
            </a:r>
            <a:r>
              <a:rPr lang="en-US" dirty="0" err="1" smtClean="0">
                <a:latin typeface="Arial Narrow" pitchFamily="34" charset="0"/>
              </a:rPr>
              <a:t>cystatin</a:t>
            </a:r>
            <a:r>
              <a:rPr lang="en-US" dirty="0" smtClean="0">
                <a:latin typeface="Arial Narrow" pitchFamily="34" charset="0"/>
              </a:rPr>
              <a:t> c, serum </a:t>
            </a:r>
            <a:r>
              <a:rPr lang="en-US" dirty="0" err="1" smtClean="0">
                <a:latin typeface="Arial Narrow" pitchFamily="34" charset="0"/>
              </a:rPr>
              <a:t>creatinine</a:t>
            </a:r>
            <a:r>
              <a:rPr lang="en-US" dirty="0" smtClean="0">
                <a:latin typeface="Arial Narrow" pitchFamily="34" charset="0"/>
              </a:rPr>
              <a:t> </a:t>
            </a:r>
            <a:endParaRPr lang="en-IN" dirty="0">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Emerging biomarkers</a:t>
            </a:r>
            <a:endParaRPr lang="en-IN" dirty="0"/>
          </a:p>
        </p:txBody>
      </p:sp>
      <p:graphicFrame>
        <p:nvGraphicFramePr>
          <p:cNvPr id="4" name="Content Placeholder 3"/>
          <p:cNvGraphicFramePr>
            <a:graphicFrameLocks noGrp="1"/>
          </p:cNvGraphicFramePr>
          <p:nvPr>
            <p:ph idx="1"/>
          </p:nvPr>
        </p:nvGraphicFramePr>
        <p:xfrm>
          <a:off x="457200" y="980727"/>
          <a:ext cx="8229600" cy="3566160"/>
        </p:xfrm>
        <a:graphic>
          <a:graphicData uri="http://schemas.openxmlformats.org/drawingml/2006/table">
            <a:tbl>
              <a:tblPr firstRow="1" bandRow="1">
                <a:tableStyleId>{5C22544A-7EE6-4342-B048-85BDC9FD1C3A}</a:tableStyleId>
              </a:tblPr>
              <a:tblGrid>
                <a:gridCol w="8229600"/>
              </a:tblGrid>
              <a:tr h="361887">
                <a:tc>
                  <a:txBody>
                    <a:bodyPr/>
                    <a:lstStyle/>
                    <a:p>
                      <a:r>
                        <a:rPr lang="en-US" dirty="0" smtClean="0"/>
                        <a:t>Markers that predict</a:t>
                      </a:r>
                      <a:r>
                        <a:rPr lang="en-US" baseline="0" dirty="0" smtClean="0"/>
                        <a:t> death and/ ischemic events</a:t>
                      </a:r>
                      <a:endParaRPr lang="en-IN" dirty="0"/>
                    </a:p>
                  </a:txBody>
                  <a:tcPr/>
                </a:tc>
              </a:tr>
              <a:tr h="361887">
                <a:tc>
                  <a:txBody>
                    <a:bodyPr/>
                    <a:lstStyle/>
                    <a:p>
                      <a:r>
                        <a:rPr lang="en-US" dirty="0" smtClean="0"/>
                        <a:t>Growth</a:t>
                      </a:r>
                      <a:r>
                        <a:rPr lang="en-US" baseline="0" dirty="0" smtClean="0"/>
                        <a:t> differentiation factor 15 (GDF 15)</a:t>
                      </a:r>
                    </a:p>
                  </a:txBody>
                  <a:tcPr/>
                </a:tc>
              </a:tr>
              <a:tr h="361887">
                <a:tc>
                  <a:txBody>
                    <a:bodyPr/>
                    <a:lstStyle/>
                    <a:p>
                      <a:r>
                        <a:rPr lang="en-US" dirty="0" smtClean="0"/>
                        <a:t>Heart-type fatty acid binding protein (H-FABP)</a:t>
                      </a:r>
                      <a:endParaRPr lang="en-IN" dirty="0"/>
                    </a:p>
                  </a:txBody>
                  <a:tcPr/>
                </a:tc>
              </a:tr>
              <a:tr h="361887">
                <a:tc>
                  <a:txBody>
                    <a:bodyPr/>
                    <a:lstStyle/>
                    <a:p>
                      <a:r>
                        <a:rPr lang="en-US" dirty="0" err="1" smtClean="0"/>
                        <a:t>myeloperoxidase</a:t>
                      </a:r>
                      <a:endParaRPr lang="en-IN" dirty="0"/>
                    </a:p>
                  </a:txBody>
                  <a:tcPr/>
                </a:tc>
              </a:tr>
              <a:tr h="633301">
                <a:tc>
                  <a:txBody>
                    <a:bodyPr/>
                    <a:lstStyle/>
                    <a:p>
                      <a:r>
                        <a:rPr lang="en-US" dirty="0" smtClean="0"/>
                        <a:t>Pregnancy associated plasma protein A (PAPP-A)- expressed in eroded</a:t>
                      </a:r>
                      <a:r>
                        <a:rPr lang="en-US" baseline="0" dirty="0" smtClean="0"/>
                        <a:t> and ruptured      plaque</a:t>
                      </a:r>
                      <a:endParaRPr lang="en-IN" dirty="0"/>
                    </a:p>
                  </a:txBody>
                  <a:tcPr/>
                </a:tc>
              </a:tr>
              <a:tr h="361887">
                <a:tc>
                  <a:txBody>
                    <a:bodyPr/>
                    <a:lstStyle/>
                    <a:p>
                      <a:r>
                        <a:rPr lang="en-US" dirty="0" smtClean="0"/>
                        <a:t>Placental growth factor</a:t>
                      </a:r>
                      <a:endParaRPr lang="en-IN" dirty="0"/>
                    </a:p>
                  </a:txBody>
                  <a:tcPr/>
                </a:tc>
              </a:tr>
              <a:tr h="361887">
                <a:tc>
                  <a:txBody>
                    <a:bodyPr/>
                    <a:lstStyle/>
                    <a:p>
                      <a:r>
                        <a:rPr lang="en-US" dirty="0" err="1" smtClean="0"/>
                        <a:t>Secretory</a:t>
                      </a:r>
                      <a:r>
                        <a:rPr lang="en-US" dirty="0" smtClean="0"/>
                        <a:t> </a:t>
                      </a:r>
                      <a:r>
                        <a:rPr lang="en-US" dirty="0" err="1" smtClean="0"/>
                        <a:t>phospholipase</a:t>
                      </a:r>
                      <a:r>
                        <a:rPr lang="en-US" dirty="0" smtClean="0"/>
                        <a:t> A2</a:t>
                      </a:r>
                      <a:endParaRPr lang="en-IN" dirty="0"/>
                    </a:p>
                  </a:txBody>
                  <a:tcPr/>
                </a:tc>
              </a:tr>
              <a:tr h="361887">
                <a:tc>
                  <a:txBody>
                    <a:bodyPr/>
                    <a:lstStyle/>
                    <a:p>
                      <a:r>
                        <a:rPr lang="en-US" dirty="0" smtClean="0"/>
                        <a:t>Interleukin-6 (IL-6)</a:t>
                      </a:r>
                      <a:endParaRPr lang="en-IN" dirty="0"/>
                    </a:p>
                  </a:txBody>
                  <a:tcPr/>
                </a:tc>
              </a:tr>
              <a:tr h="361887">
                <a:tc>
                  <a:txBody>
                    <a:bodyPr/>
                    <a:lstStyle/>
                    <a:p>
                      <a:r>
                        <a:rPr lang="en-US" dirty="0" err="1" smtClean="0"/>
                        <a:t>Chemokine</a:t>
                      </a:r>
                      <a:r>
                        <a:rPr lang="en-US" baseline="0" dirty="0" smtClean="0"/>
                        <a:t> ligand-5 &amp; </a:t>
                      </a:r>
                      <a:r>
                        <a:rPr lang="en-US" baseline="0" dirty="0" err="1" smtClean="0"/>
                        <a:t>ligand</a:t>
                      </a:r>
                      <a:r>
                        <a:rPr lang="en-US" baseline="0" dirty="0" smtClean="0"/>
                        <a:t> 18</a:t>
                      </a:r>
                      <a:endParaRPr lang="en-IN" dirty="0"/>
                    </a:p>
                  </a:txBody>
                  <a:tcPr/>
                </a:tc>
              </a:tr>
            </a:tbl>
          </a:graphicData>
        </a:graphic>
      </p:graphicFrame>
      <p:graphicFrame>
        <p:nvGraphicFramePr>
          <p:cNvPr id="5" name="Table 4"/>
          <p:cNvGraphicFramePr>
            <a:graphicFrameLocks noGrp="1"/>
          </p:cNvGraphicFramePr>
          <p:nvPr/>
        </p:nvGraphicFramePr>
        <p:xfrm>
          <a:off x="467544" y="4653136"/>
          <a:ext cx="8208912" cy="1872208"/>
        </p:xfrm>
        <a:graphic>
          <a:graphicData uri="http://schemas.openxmlformats.org/drawingml/2006/table">
            <a:tbl>
              <a:tblPr firstRow="1" bandRow="1">
                <a:tableStyleId>{5C22544A-7EE6-4342-B048-85BDC9FD1C3A}</a:tableStyleId>
              </a:tblPr>
              <a:tblGrid>
                <a:gridCol w="8208912"/>
              </a:tblGrid>
              <a:tr h="468052">
                <a:tc>
                  <a:txBody>
                    <a:bodyPr/>
                    <a:lstStyle/>
                    <a:p>
                      <a:r>
                        <a:rPr lang="en-US" dirty="0" smtClean="0"/>
                        <a:t>Markers that predict</a:t>
                      </a:r>
                      <a:r>
                        <a:rPr lang="en-US" baseline="0" dirty="0" smtClean="0"/>
                        <a:t> heart failure</a:t>
                      </a:r>
                      <a:endParaRPr lang="en-IN" dirty="0"/>
                    </a:p>
                  </a:txBody>
                  <a:tcPr/>
                </a:tc>
              </a:tr>
              <a:tr h="468052">
                <a:tc>
                  <a:txBody>
                    <a:bodyPr/>
                    <a:lstStyle/>
                    <a:p>
                      <a:r>
                        <a:rPr lang="en-US" sz="2000" dirty="0" err="1" smtClean="0"/>
                        <a:t>Midregional</a:t>
                      </a:r>
                      <a:r>
                        <a:rPr lang="en-US" sz="2000" dirty="0" smtClean="0"/>
                        <a:t> </a:t>
                      </a:r>
                      <a:r>
                        <a:rPr lang="en-US" sz="2000" dirty="0" err="1" smtClean="0"/>
                        <a:t>proadrenomedullin</a:t>
                      </a:r>
                      <a:endParaRPr lang="en-IN" sz="2000" dirty="0"/>
                    </a:p>
                  </a:txBody>
                  <a:tcPr/>
                </a:tc>
              </a:tr>
              <a:tr h="468052">
                <a:tc>
                  <a:txBody>
                    <a:bodyPr/>
                    <a:lstStyle/>
                    <a:p>
                      <a:r>
                        <a:rPr lang="en-US" dirty="0" err="1" smtClean="0"/>
                        <a:t>neopterin</a:t>
                      </a:r>
                      <a:endParaRPr lang="en-IN" dirty="0"/>
                    </a:p>
                  </a:txBody>
                  <a:tcPr/>
                </a:tc>
              </a:tr>
              <a:tr h="468052">
                <a:tc>
                  <a:txBody>
                    <a:bodyPr/>
                    <a:lstStyle/>
                    <a:p>
                      <a:r>
                        <a:rPr lang="en-US" dirty="0" err="1" smtClean="0"/>
                        <a:t>osteoprotegrin</a:t>
                      </a:r>
                      <a:endParaRPr lang="en-IN"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a:t>
            </a:r>
            <a:endParaRPr lang="en-IN" dirty="0"/>
          </a:p>
        </p:txBody>
      </p:sp>
      <p:sp>
        <p:nvSpPr>
          <p:cNvPr id="3" name="Content Placeholder 2"/>
          <p:cNvSpPr>
            <a:spLocks noGrp="1"/>
          </p:cNvSpPr>
          <p:nvPr>
            <p:ph idx="1"/>
          </p:nvPr>
        </p:nvSpPr>
        <p:spPr/>
        <p:txBody>
          <a:bodyPr>
            <a:normAutofit/>
          </a:bodyPr>
          <a:lstStyle/>
          <a:p>
            <a:r>
              <a:rPr lang="en-IN" dirty="0">
                <a:latin typeface="Arial Narrow" pitchFamily="34" charset="0"/>
              </a:rPr>
              <a:t>useful in the assessment of left ventricular systolic and diastolic function </a:t>
            </a:r>
            <a:endParaRPr lang="en-IN" dirty="0" smtClean="0">
              <a:latin typeface="Arial Narrow" pitchFamily="34" charset="0"/>
            </a:endParaRPr>
          </a:p>
          <a:p>
            <a:endParaRPr lang="en-IN" dirty="0" smtClean="0">
              <a:latin typeface="Arial Narrow" pitchFamily="34" charset="0"/>
            </a:endParaRPr>
          </a:p>
          <a:p>
            <a:r>
              <a:rPr lang="en-IN" dirty="0" smtClean="0">
                <a:latin typeface="Arial Narrow" pitchFamily="34" charset="0"/>
              </a:rPr>
              <a:t>left </a:t>
            </a:r>
            <a:r>
              <a:rPr lang="en-IN" dirty="0" err="1" smtClean="0">
                <a:latin typeface="Arial Narrow" pitchFamily="34" charset="0"/>
              </a:rPr>
              <a:t>atrial</a:t>
            </a:r>
            <a:r>
              <a:rPr lang="en-IN" dirty="0">
                <a:latin typeface="Arial Narrow" pitchFamily="34" charset="0"/>
              </a:rPr>
              <a:t> </a:t>
            </a:r>
            <a:r>
              <a:rPr lang="en-IN" dirty="0" smtClean="0">
                <a:latin typeface="Arial Narrow" pitchFamily="34" charset="0"/>
              </a:rPr>
              <a:t>dilation, </a:t>
            </a:r>
            <a:r>
              <a:rPr lang="en-IN" dirty="0">
                <a:latin typeface="Arial Narrow" pitchFamily="34" charset="0"/>
              </a:rPr>
              <a:t>functional mitral </a:t>
            </a:r>
            <a:r>
              <a:rPr lang="en-IN" dirty="0" smtClean="0">
                <a:latin typeface="Arial Narrow" pitchFamily="34" charset="0"/>
              </a:rPr>
              <a:t>regurgitation, </a:t>
            </a:r>
            <a:r>
              <a:rPr lang="en-IN" dirty="0">
                <a:latin typeface="Arial Narrow" pitchFamily="34" charset="0"/>
              </a:rPr>
              <a:t>tricuspid annular plane systolic </a:t>
            </a:r>
            <a:r>
              <a:rPr lang="en-IN" dirty="0" smtClean="0">
                <a:latin typeface="Arial Narrow" pitchFamily="34" charset="0"/>
              </a:rPr>
              <a:t>excursion, diastolic dysfunction, ventricular </a:t>
            </a:r>
            <a:r>
              <a:rPr lang="en-IN" dirty="0">
                <a:latin typeface="Arial Narrow" pitchFamily="34" charset="0"/>
              </a:rPr>
              <a:t>mechanical </a:t>
            </a:r>
            <a:r>
              <a:rPr lang="en-IN" dirty="0" err="1" smtClean="0">
                <a:latin typeface="Arial Narrow" pitchFamily="34" charset="0"/>
              </a:rPr>
              <a:t>dyssynchrony</a:t>
            </a:r>
            <a:r>
              <a:rPr lang="en-IN" dirty="0" smtClean="0">
                <a:latin typeface="Arial Narrow" pitchFamily="34" charset="0"/>
              </a:rPr>
              <a:t>, </a:t>
            </a:r>
            <a:r>
              <a:rPr lang="en-IN" dirty="0">
                <a:latin typeface="Arial Narrow" pitchFamily="34" charset="0"/>
              </a:rPr>
              <a:t>and ultrasound lung </a:t>
            </a:r>
            <a:r>
              <a:rPr lang="en-IN" dirty="0" smtClean="0">
                <a:latin typeface="Arial Narrow" pitchFamily="34" charset="0"/>
              </a:rPr>
              <a:t>comets </a:t>
            </a:r>
          </a:p>
          <a:p>
            <a:pPr lvl="1"/>
            <a:r>
              <a:rPr lang="en-US" dirty="0" smtClean="0">
                <a:latin typeface="Arial Narrow" pitchFamily="34" charset="0"/>
              </a:rPr>
              <a:t>Each of which have been associated with adverse prognosis</a:t>
            </a:r>
            <a:endParaRPr lang="en-IN"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imaging</a:t>
            </a:r>
            <a:endParaRPr lang="en-IN" dirty="0"/>
          </a:p>
        </p:txBody>
      </p:sp>
      <p:sp>
        <p:nvSpPr>
          <p:cNvPr id="3" name="Content Placeholder 2"/>
          <p:cNvSpPr>
            <a:spLocks noGrp="1"/>
          </p:cNvSpPr>
          <p:nvPr>
            <p:ph idx="1"/>
          </p:nvPr>
        </p:nvSpPr>
        <p:spPr/>
        <p:txBody>
          <a:bodyPr/>
          <a:lstStyle/>
          <a:p>
            <a:r>
              <a:rPr lang="en-IN" dirty="0">
                <a:latin typeface="Arial Narrow" pitchFamily="34" charset="0"/>
              </a:rPr>
              <a:t>The culprit lesion in NSTE-ACS typically exhibits an eccentric </a:t>
            </a:r>
            <a:r>
              <a:rPr lang="en-IN" dirty="0" err="1">
                <a:latin typeface="Arial Narrow" pitchFamily="34" charset="0"/>
              </a:rPr>
              <a:t>stenosis</a:t>
            </a:r>
            <a:r>
              <a:rPr lang="en-IN" dirty="0">
                <a:latin typeface="Arial Narrow" pitchFamily="34" charset="0"/>
              </a:rPr>
              <a:t> with scalloped or overhanging edges and a narrow </a:t>
            </a:r>
            <a:r>
              <a:rPr lang="en-IN" dirty="0" smtClean="0">
                <a:latin typeface="Arial Narrow" pitchFamily="34" charset="0"/>
              </a:rPr>
              <a:t>neck</a:t>
            </a:r>
            <a:r>
              <a:rPr lang="en-IN" dirty="0" smtClean="0"/>
              <a:t>.</a:t>
            </a:r>
          </a:p>
          <a:p>
            <a:endParaRPr lang="en-IN" dirty="0"/>
          </a:p>
        </p:txBody>
      </p:sp>
      <p:graphicFrame>
        <p:nvGraphicFramePr>
          <p:cNvPr id="4" name="Table 3"/>
          <p:cNvGraphicFramePr>
            <a:graphicFrameLocks noGrp="1"/>
          </p:cNvGraphicFramePr>
          <p:nvPr/>
        </p:nvGraphicFramePr>
        <p:xfrm>
          <a:off x="971600" y="3284985"/>
          <a:ext cx="7056783" cy="3322320"/>
        </p:xfrm>
        <a:graphic>
          <a:graphicData uri="http://schemas.openxmlformats.org/drawingml/2006/table">
            <a:tbl>
              <a:tblPr firstRow="1" bandRow="1">
                <a:tableStyleId>{5C22544A-7EE6-4342-B048-85BDC9FD1C3A}</a:tableStyleId>
              </a:tblPr>
              <a:tblGrid>
                <a:gridCol w="2352261"/>
                <a:gridCol w="3408379"/>
                <a:gridCol w="1296143"/>
              </a:tblGrid>
              <a:tr h="523070">
                <a:tc>
                  <a:txBody>
                    <a:bodyPr/>
                    <a:lstStyle/>
                    <a:p>
                      <a:r>
                        <a:rPr lang="en-US" dirty="0" smtClean="0"/>
                        <a:t>CAG findings in NSTE</a:t>
                      </a:r>
                      <a:r>
                        <a:rPr lang="en-US" baseline="0" dirty="0" smtClean="0"/>
                        <a:t> ACS </a:t>
                      </a:r>
                      <a:endParaRPr lang="en-IN" dirty="0"/>
                    </a:p>
                  </a:txBody>
                  <a:tcPr/>
                </a:tc>
                <a:tc gridSpan="2">
                  <a:txBody>
                    <a:bodyPr/>
                    <a:lstStyle/>
                    <a:p>
                      <a:r>
                        <a:rPr lang="en-US" dirty="0" smtClean="0"/>
                        <a:t>%</a:t>
                      </a:r>
                      <a:endParaRPr lang="en-IN" dirty="0"/>
                    </a:p>
                  </a:txBody>
                  <a:tcPr/>
                </a:tc>
                <a:tc hMerge="1">
                  <a:txBody>
                    <a:bodyPr/>
                    <a:lstStyle/>
                    <a:p>
                      <a:endParaRPr lang="en-IN" dirty="0"/>
                    </a:p>
                  </a:txBody>
                  <a:tcPr/>
                </a:tc>
              </a:tr>
              <a:tr h="572886">
                <a:tc>
                  <a:txBody>
                    <a:bodyPr/>
                    <a:lstStyle/>
                    <a:p>
                      <a:r>
                        <a:rPr lang="en-US" sz="2000" dirty="0" err="1" smtClean="0"/>
                        <a:t>Multivessel</a:t>
                      </a:r>
                      <a:r>
                        <a:rPr lang="en-US" sz="2000" dirty="0" smtClean="0"/>
                        <a:t> with LMCA</a:t>
                      </a:r>
                      <a:endParaRPr lang="en-IN" sz="2000" dirty="0"/>
                    </a:p>
                  </a:txBody>
                  <a:tcPr/>
                </a:tc>
                <a:tc>
                  <a:txBody>
                    <a:bodyPr/>
                    <a:lstStyle/>
                    <a:p>
                      <a:r>
                        <a:rPr lang="en-US" sz="2000" dirty="0" smtClean="0"/>
                        <a:t>10%</a:t>
                      </a:r>
                      <a:endParaRPr lang="en-IN" sz="2000" dirty="0"/>
                    </a:p>
                  </a:txBody>
                  <a:tcPr/>
                </a:tc>
                <a:tc rowSpan="4">
                  <a:txBody>
                    <a:bodyPr/>
                    <a:lstStyle/>
                    <a:p>
                      <a:endParaRPr lang="en-US" sz="4800" smtClean="0"/>
                    </a:p>
                    <a:p>
                      <a:r>
                        <a:rPr lang="en-US" sz="4800" smtClean="0"/>
                        <a:t>85</a:t>
                      </a:r>
                      <a:r>
                        <a:rPr lang="en-US" sz="4800" dirty="0" smtClean="0"/>
                        <a:t>%</a:t>
                      </a:r>
                      <a:endParaRPr lang="en-IN" sz="4800" dirty="0"/>
                    </a:p>
                  </a:txBody>
                  <a:tcPr/>
                </a:tc>
              </a:tr>
              <a:tr h="345128">
                <a:tc>
                  <a:txBody>
                    <a:bodyPr/>
                    <a:lstStyle/>
                    <a:p>
                      <a:r>
                        <a:rPr lang="en-US" sz="2000" dirty="0" smtClean="0"/>
                        <a:t>TVD</a:t>
                      </a:r>
                      <a:endParaRPr lang="en-IN" sz="2000" dirty="0"/>
                    </a:p>
                  </a:txBody>
                  <a:tcPr/>
                </a:tc>
                <a:tc>
                  <a:txBody>
                    <a:bodyPr/>
                    <a:lstStyle/>
                    <a:p>
                      <a:r>
                        <a:rPr lang="en-US" sz="2000" dirty="0" smtClean="0"/>
                        <a:t>35%</a:t>
                      </a:r>
                      <a:endParaRPr lang="en-IN" sz="2000" dirty="0"/>
                    </a:p>
                  </a:txBody>
                  <a:tcPr/>
                </a:tc>
                <a:tc vMerge="1">
                  <a:txBody>
                    <a:bodyPr/>
                    <a:lstStyle/>
                    <a:p>
                      <a:endParaRPr lang="en-IN" dirty="0"/>
                    </a:p>
                  </a:txBody>
                  <a:tcPr/>
                </a:tc>
              </a:tr>
              <a:tr h="345128">
                <a:tc>
                  <a:txBody>
                    <a:bodyPr/>
                    <a:lstStyle/>
                    <a:p>
                      <a:r>
                        <a:rPr lang="en-US" sz="2000" dirty="0" smtClean="0"/>
                        <a:t>DVD</a:t>
                      </a:r>
                      <a:endParaRPr lang="en-IN" sz="2000" dirty="0"/>
                    </a:p>
                  </a:txBody>
                  <a:tcPr/>
                </a:tc>
                <a:tc>
                  <a:txBody>
                    <a:bodyPr/>
                    <a:lstStyle/>
                    <a:p>
                      <a:r>
                        <a:rPr lang="en-US" sz="2000" dirty="0" smtClean="0"/>
                        <a:t>20%</a:t>
                      </a:r>
                      <a:endParaRPr lang="en-IN" sz="2000" dirty="0"/>
                    </a:p>
                  </a:txBody>
                  <a:tcPr/>
                </a:tc>
                <a:tc vMerge="1">
                  <a:txBody>
                    <a:bodyPr/>
                    <a:lstStyle/>
                    <a:p>
                      <a:endParaRPr lang="en-IN" dirty="0"/>
                    </a:p>
                  </a:txBody>
                  <a:tcPr/>
                </a:tc>
              </a:tr>
              <a:tr h="458687">
                <a:tc>
                  <a:txBody>
                    <a:bodyPr/>
                    <a:lstStyle/>
                    <a:p>
                      <a:r>
                        <a:rPr lang="en-US" sz="2000" dirty="0" smtClean="0"/>
                        <a:t>SVD</a:t>
                      </a:r>
                      <a:endParaRPr lang="en-IN" sz="2000" dirty="0"/>
                    </a:p>
                  </a:txBody>
                  <a:tcPr/>
                </a:tc>
                <a:tc>
                  <a:txBody>
                    <a:bodyPr/>
                    <a:lstStyle/>
                    <a:p>
                      <a:r>
                        <a:rPr lang="en-US" sz="2000" dirty="0" smtClean="0"/>
                        <a:t>20%</a:t>
                      </a:r>
                      <a:endParaRPr lang="en-IN" sz="2000" dirty="0"/>
                    </a:p>
                  </a:txBody>
                  <a:tcPr/>
                </a:tc>
                <a:tc vMerge="1">
                  <a:txBody>
                    <a:bodyPr/>
                    <a:lstStyle/>
                    <a:p>
                      <a:endParaRPr lang="en-IN" dirty="0"/>
                    </a:p>
                  </a:txBody>
                  <a:tcPr/>
                </a:tc>
              </a:tr>
              <a:tr h="345128">
                <a:tc>
                  <a:txBody>
                    <a:bodyPr/>
                    <a:lstStyle/>
                    <a:p>
                      <a:r>
                        <a:rPr lang="en-US" sz="2000" dirty="0" smtClean="0"/>
                        <a:t>Normal coronaries</a:t>
                      </a:r>
                      <a:endParaRPr lang="en-IN" sz="2000" dirty="0"/>
                    </a:p>
                  </a:txBody>
                  <a:tcPr/>
                </a:tc>
                <a:tc gridSpan="2">
                  <a:txBody>
                    <a:bodyPr/>
                    <a:lstStyle/>
                    <a:p>
                      <a:r>
                        <a:rPr lang="en-US" sz="2000" dirty="0" smtClean="0"/>
                        <a:t>15%</a:t>
                      </a:r>
                      <a:endParaRPr lang="en-IN" sz="2000" dirty="0"/>
                    </a:p>
                  </a:txBody>
                  <a:tcPr/>
                </a:tc>
                <a:tc hMerge="1">
                  <a:txBody>
                    <a:bodyPr/>
                    <a:lstStyle/>
                    <a:p>
                      <a:endParaRPr lang="en-IN"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latin typeface="Arial Narrow" pitchFamily="34" charset="0"/>
              </a:rPr>
              <a:t>Normal coronaries- more </a:t>
            </a:r>
            <a:r>
              <a:rPr lang="en-IN" dirty="0">
                <a:latin typeface="Arial Narrow" pitchFamily="34" charset="0"/>
              </a:rPr>
              <a:t>frequently in women and </a:t>
            </a:r>
            <a:r>
              <a:rPr lang="en-IN" dirty="0" smtClean="0">
                <a:latin typeface="Arial Narrow" pitchFamily="34" charset="0"/>
              </a:rPr>
              <a:t>nonwhites individuals.</a:t>
            </a:r>
          </a:p>
          <a:p>
            <a:endParaRPr lang="en-IN" dirty="0" smtClean="0">
              <a:latin typeface="Arial Narrow" pitchFamily="34" charset="0"/>
            </a:endParaRPr>
          </a:p>
          <a:p>
            <a:r>
              <a:rPr lang="en-IN" dirty="0" smtClean="0">
                <a:latin typeface="Arial Narrow" pitchFamily="34" charset="0"/>
              </a:rPr>
              <a:t>In </a:t>
            </a:r>
            <a:r>
              <a:rPr lang="en-IN" dirty="0">
                <a:latin typeface="Arial Narrow" pitchFamily="34" charset="0"/>
              </a:rPr>
              <a:t>such patients, NSTE-ACS, if present, may be related to </a:t>
            </a:r>
            <a:r>
              <a:rPr lang="en-IN" dirty="0" err="1" smtClean="0">
                <a:latin typeface="Arial Narrow" pitchFamily="34" charset="0"/>
              </a:rPr>
              <a:t>microvascular</a:t>
            </a:r>
            <a:r>
              <a:rPr lang="en-IN" dirty="0" smtClean="0">
                <a:latin typeface="Arial Narrow" pitchFamily="34" charset="0"/>
              </a:rPr>
              <a:t> </a:t>
            </a:r>
            <a:r>
              <a:rPr lang="en-IN" dirty="0">
                <a:latin typeface="Arial Narrow" pitchFamily="34" charset="0"/>
              </a:rPr>
              <a:t>coronary obstruction, endothelial dysfunction, or coronary artery spasm and is generally associated with a more </a:t>
            </a:r>
            <a:r>
              <a:rPr lang="en-IN" dirty="0" smtClean="0">
                <a:latin typeface="Arial Narrow" pitchFamily="34" charset="0"/>
              </a:rPr>
              <a:t>favourable prognosis</a:t>
            </a:r>
            <a:r>
              <a:rPr lang="en-IN" dirty="0">
                <a:latin typeface="Arial Narrow" pitchFamily="34" charset="0"/>
              </a:rPr>
              <a:t>. </a:t>
            </a:r>
            <a:r>
              <a:rPr lang="en-IN" dirty="0" smtClean="0">
                <a:latin typeface="Arial Narrow" pitchFamily="34" charset="0"/>
              </a:rPr>
              <a:t> </a:t>
            </a:r>
            <a:endParaRPr lang="en-IN" dirty="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228600"/>
            <a:ext cx="8229600" cy="1143000"/>
          </a:xfrm>
        </p:spPr>
        <p:txBody>
          <a:bodyPr/>
          <a:lstStyle/>
          <a:p>
            <a:r>
              <a:rPr lang="en-US" sz="4000" b="1" smtClean="0">
                <a:solidFill>
                  <a:srgbClr val="FFC000"/>
                </a:solidFill>
              </a:rPr>
              <a:t>Objectives of stratification</a:t>
            </a:r>
          </a:p>
        </p:txBody>
      </p:sp>
      <p:sp>
        <p:nvSpPr>
          <p:cNvPr id="46083" name="Content Placeholder 2"/>
          <p:cNvSpPr>
            <a:spLocks noGrp="1"/>
          </p:cNvSpPr>
          <p:nvPr>
            <p:ph idx="1"/>
          </p:nvPr>
        </p:nvSpPr>
        <p:spPr/>
        <p:txBody>
          <a:bodyPr/>
          <a:lstStyle/>
          <a:p>
            <a:pPr algn="ctr">
              <a:buFont typeface="Wingdings" pitchFamily="2" charset="2"/>
              <a:buChar char="v"/>
            </a:pPr>
            <a:r>
              <a:rPr lang="en-US" sz="4400" dirty="0" smtClean="0">
                <a:solidFill>
                  <a:schemeClr val="bg1"/>
                </a:solidFill>
              </a:rPr>
              <a:t>   </a:t>
            </a:r>
            <a:r>
              <a:rPr lang="en-US" sz="3600" dirty="0" smtClean="0">
                <a:solidFill>
                  <a:schemeClr val="bg1"/>
                </a:solidFill>
                <a:latin typeface="Arial Narrow" pitchFamily="34" charset="0"/>
              </a:rPr>
              <a:t>Can We Identify Patients At Low, Intermediate And High Risk Of Short Term And Long Term </a:t>
            </a:r>
            <a:r>
              <a:rPr lang="en-US" sz="3600" dirty="0" err="1" smtClean="0">
                <a:solidFill>
                  <a:schemeClr val="bg1"/>
                </a:solidFill>
                <a:latin typeface="Arial Narrow" pitchFamily="34" charset="0"/>
              </a:rPr>
              <a:t>Macce</a:t>
            </a:r>
            <a:r>
              <a:rPr lang="en-US" sz="3600" dirty="0" smtClean="0">
                <a:solidFill>
                  <a:schemeClr val="bg1"/>
                </a:solidFill>
                <a:latin typeface="Arial Narrow" pitchFamily="34" charset="0"/>
              </a:rPr>
              <a:t>?  </a:t>
            </a:r>
          </a:p>
          <a:p>
            <a:pPr algn="ctr">
              <a:buFont typeface="Arial" pitchFamily="34" charset="0"/>
              <a:buNone/>
            </a:pPr>
            <a:endParaRPr lang="en-US" sz="3600" dirty="0" smtClean="0">
              <a:solidFill>
                <a:schemeClr val="bg1"/>
              </a:solidFill>
              <a:latin typeface="Arial Narrow" pitchFamily="34" charset="0"/>
            </a:endParaRPr>
          </a:p>
          <a:p>
            <a:pPr algn="ctr">
              <a:buFont typeface="Wingdings" pitchFamily="2" charset="2"/>
              <a:buChar char="v"/>
            </a:pPr>
            <a:r>
              <a:rPr lang="en-US" sz="3600" dirty="0" smtClean="0">
                <a:solidFill>
                  <a:schemeClr val="bg1"/>
                </a:solidFill>
                <a:latin typeface="Arial Narrow" pitchFamily="34" charset="0"/>
              </a:rPr>
              <a:t>   Will It Help To Guide Treatment For Better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Defination</a:t>
            </a:r>
            <a:r>
              <a:rPr lang="en-US" dirty="0" smtClean="0"/>
              <a:t> </a:t>
            </a:r>
            <a:endParaRPr lang="en-IN" dirty="0"/>
          </a:p>
        </p:txBody>
      </p:sp>
      <p:sp>
        <p:nvSpPr>
          <p:cNvPr id="3" name="Content Placeholder 2"/>
          <p:cNvSpPr>
            <a:spLocks noGrp="1"/>
          </p:cNvSpPr>
          <p:nvPr>
            <p:ph idx="1"/>
          </p:nvPr>
        </p:nvSpPr>
        <p:spPr/>
        <p:txBody>
          <a:bodyPr>
            <a:normAutofit/>
          </a:bodyPr>
          <a:lstStyle/>
          <a:p>
            <a:r>
              <a:rPr lang="en-IN" dirty="0">
                <a:latin typeface="Arial Narrow" pitchFamily="34" charset="0"/>
              </a:rPr>
              <a:t>Features that help differentiate ACS from stable angina </a:t>
            </a:r>
            <a:r>
              <a:rPr lang="en-IN" dirty="0" smtClean="0">
                <a:latin typeface="Arial Narrow" pitchFamily="34" charset="0"/>
              </a:rPr>
              <a:t>are</a:t>
            </a:r>
          </a:p>
          <a:p>
            <a:r>
              <a:rPr lang="en-IN" dirty="0" smtClean="0">
                <a:latin typeface="Arial Narrow" pitchFamily="34" charset="0"/>
              </a:rPr>
              <a:t> </a:t>
            </a:r>
            <a:r>
              <a:rPr lang="en-IN" dirty="0">
                <a:latin typeface="Arial Narrow" pitchFamily="34" charset="0"/>
              </a:rPr>
              <a:t>(1) onset of symptoms at rest (or with minimal exertion) and lasting longer than </a:t>
            </a:r>
            <a:r>
              <a:rPr lang="en-IN" b="1" i="1" dirty="0">
                <a:solidFill>
                  <a:srgbClr val="FF0000"/>
                </a:solidFill>
                <a:latin typeface="Arial Narrow" pitchFamily="34" charset="0"/>
              </a:rPr>
              <a:t>10 minutes </a:t>
            </a:r>
            <a:r>
              <a:rPr lang="en-IN" dirty="0">
                <a:latin typeface="Arial Narrow" pitchFamily="34" charset="0"/>
              </a:rPr>
              <a:t>unless treated promptly; </a:t>
            </a:r>
            <a:endParaRPr lang="en-IN" dirty="0" smtClean="0">
              <a:latin typeface="Arial Narrow" pitchFamily="34" charset="0"/>
            </a:endParaRPr>
          </a:p>
          <a:p>
            <a:r>
              <a:rPr lang="en-IN" dirty="0" smtClean="0">
                <a:latin typeface="Arial Narrow" pitchFamily="34" charset="0"/>
              </a:rPr>
              <a:t>(</a:t>
            </a:r>
            <a:r>
              <a:rPr lang="en-IN" dirty="0">
                <a:latin typeface="Arial Narrow" pitchFamily="34" charset="0"/>
              </a:rPr>
              <a:t>2) severe, oppressive pressure or chest discomfort; </a:t>
            </a:r>
            <a:r>
              <a:rPr lang="en-IN" dirty="0" smtClean="0">
                <a:latin typeface="Arial Narrow" pitchFamily="34" charset="0"/>
              </a:rPr>
              <a:t>and</a:t>
            </a:r>
          </a:p>
          <a:p>
            <a:r>
              <a:rPr lang="en-IN" dirty="0" smtClean="0">
                <a:latin typeface="Arial Narrow" pitchFamily="34" charset="0"/>
              </a:rPr>
              <a:t> </a:t>
            </a:r>
            <a:r>
              <a:rPr lang="en-IN" dirty="0">
                <a:latin typeface="Arial Narrow" pitchFamily="34" charset="0"/>
              </a:rPr>
              <a:t>(3) an accelerating pattern of symptoms that develop more frequently, occur with greater severity, or awaken the patient from sleep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41"/>
          <p:cNvSpPr>
            <a:spLocks noGrp="1"/>
          </p:cNvSpPr>
          <p:nvPr>
            <p:ph type="title"/>
          </p:nvPr>
        </p:nvSpPr>
        <p:spPr>
          <a:xfrm>
            <a:off x="395536" y="332656"/>
            <a:ext cx="8229600" cy="1143000"/>
          </a:xfrm>
        </p:spPr>
        <p:txBody>
          <a:bodyPr>
            <a:normAutofit fontScale="90000"/>
          </a:bodyPr>
          <a:lstStyle/>
          <a:p>
            <a:r>
              <a:rPr lang="en-US" sz="4000" b="1" dirty="0" smtClean="0">
                <a:solidFill>
                  <a:srgbClr val="FFC000"/>
                </a:solidFill>
              </a:rPr>
              <a:t>Acute coronary syndromes: Prognostic spectrum</a:t>
            </a:r>
            <a:br>
              <a:rPr lang="en-US" sz="4000" b="1" dirty="0" smtClean="0">
                <a:solidFill>
                  <a:srgbClr val="FFC000"/>
                </a:solidFill>
              </a:rPr>
            </a:br>
            <a:endParaRPr lang="en-US" sz="4000" b="1" dirty="0" smtClean="0">
              <a:solidFill>
                <a:srgbClr val="FFC000"/>
              </a:solidFill>
            </a:endParaRPr>
          </a:p>
        </p:txBody>
      </p:sp>
      <p:sp>
        <p:nvSpPr>
          <p:cNvPr id="45059" name="Content Placeholder 142"/>
          <p:cNvSpPr>
            <a:spLocks noGrp="1"/>
          </p:cNvSpPr>
          <p:nvPr>
            <p:ph idx="1"/>
          </p:nvPr>
        </p:nvSpPr>
        <p:spPr>
          <a:xfrm>
            <a:off x="457200" y="1700808"/>
            <a:ext cx="8229600" cy="3024336"/>
          </a:xfrm>
        </p:spPr>
        <p:txBody>
          <a:bodyPr>
            <a:normAutofit fontScale="92500" lnSpcReduction="10000"/>
          </a:bodyPr>
          <a:lstStyle/>
          <a:p>
            <a:pPr>
              <a:buFont typeface="Wingdings" pitchFamily="2" charset="2"/>
              <a:buChar char="Ø"/>
            </a:pPr>
            <a:r>
              <a:rPr lang="en-US" sz="2400" dirty="0" smtClean="0">
                <a:solidFill>
                  <a:schemeClr val="bg1"/>
                </a:solidFill>
              </a:rPr>
              <a:t>Unstable angina</a:t>
            </a:r>
          </a:p>
          <a:p>
            <a:r>
              <a:rPr lang="en-US" sz="2400" dirty="0" smtClean="0">
                <a:solidFill>
                  <a:schemeClr val="bg1"/>
                </a:solidFill>
              </a:rPr>
              <a:t>New onset exertional angina</a:t>
            </a:r>
          </a:p>
          <a:p>
            <a:r>
              <a:rPr lang="en-US" sz="2400" dirty="0" smtClean="0">
                <a:solidFill>
                  <a:schemeClr val="bg1"/>
                </a:solidFill>
              </a:rPr>
              <a:t>Progressive angina</a:t>
            </a:r>
          </a:p>
          <a:p>
            <a:r>
              <a:rPr lang="en-US" sz="2400" dirty="0" smtClean="0">
                <a:solidFill>
                  <a:schemeClr val="bg1"/>
                </a:solidFill>
              </a:rPr>
              <a:t>Rest pain without EKG changes</a:t>
            </a:r>
          </a:p>
          <a:p>
            <a:r>
              <a:rPr lang="en-US" sz="2400" dirty="0" smtClean="0">
                <a:solidFill>
                  <a:schemeClr val="bg1"/>
                </a:solidFill>
              </a:rPr>
              <a:t>Rest pain with EKG changes</a:t>
            </a:r>
          </a:p>
          <a:p>
            <a:r>
              <a:rPr lang="en-US" sz="2400" dirty="0" smtClean="0">
                <a:solidFill>
                  <a:schemeClr val="bg1"/>
                </a:solidFill>
              </a:rPr>
              <a:t>Rest pain </a:t>
            </a:r>
            <a:r>
              <a:rPr lang="en-US" sz="2400" dirty="0" err="1" smtClean="0">
                <a:solidFill>
                  <a:schemeClr val="bg1"/>
                </a:solidFill>
              </a:rPr>
              <a:t>troponin</a:t>
            </a:r>
            <a:r>
              <a:rPr lang="en-US" sz="2400" dirty="0" smtClean="0">
                <a:solidFill>
                  <a:schemeClr val="bg1"/>
                </a:solidFill>
              </a:rPr>
              <a:t>+</a:t>
            </a:r>
          </a:p>
          <a:p>
            <a:pPr>
              <a:buFont typeface="Wingdings" pitchFamily="2" charset="2"/>
              <a:buChar char="Ø"/>
            </a:pPr>
            <a:r>
              <a:rPr lang="en-US" sz="2400" dirty="0" smtClean="0">
                <a:solidFill>
                  <a:schemeClr val="bg1"/>
                </a:solidFill>
              </a:rPr>
              <a:t>Non ST elevation MI (NSTEMI)</a:t>
            </a:r>
          </a:p>
          <a:p>
            <a:pPr>
              <a:buFont typeface="Wingdings" pitchFamily="2" charset="2"/>
              <a:buChar char="Ø"/>
            </a:pPr>
            <a:r>
              <a:rPr lang="en-US" sz="2400" dirty="0" smtClean="0">
                <a:solidFill>
                  <a:schemeClr val="bg1"/>
                </a:solidFill>
              </a:rPr>
              <a:t>Acute ST segment elevation MI</a:t>
            </a:r>
          </a:p>
          <a:p>
            <a:endParaRPr lang="en-US" sz="2000" dirty="0" smtClean="0">
              <a:solidFill>
                <a:schemeClr val="bg1"/>
              </a:solidFill>
            </a:endParaRPr>
          </a:p>
        </p:txBody>
      </p:sp>
      <p:sp>
        <p:nvSpPr>
          <p:cNvPr id="144" name="TextBox 143"/>
          <p:cNvSpPr txBox="1"/>
          <p:nvPr/>
        </p:nvSpPr>
        <p:spPr>
          <a:xfrm>
            <a:off x="457200" y="5029200"/>
            <a:ext cx="2133600" cy="1323975"/>
          </a:xfrm>
          <a:prstGeom prst="rect">
            <a:avLst/>
          </a:prstGeom>
          <a:noFill/>
        </p:spPr>
        <p:txBody>
          <a:bodyPr>
            <a:spAutoFit/>
          </a:bodyPr>
          <a:lstStyle/>
          <a:p>
            <a:pPr>
              <a:defRPr/>
            </a:pPr>
            <a:r>
              <a:rPr lang="en-US" sz="2000" dirty="0">
                <a:solidFill>
                  <a:schemeClr val="bg1"/>
                </a:solidFill>
                <a:latin typeface="+mj-lt"/>
              </a:rPr>
              <a:t>Coronary occlusion &amp;  short term death</a:t>
            </a:r>
          </a:p>
          <a:p>
            <a:pPr>
              <a:defRPr/>
            </a:pPr>
            <a:endParaRPr lang="en-US" sz="2000" dirty="0"/>
          </a:p>
        </p:txBody>
      </p:sp>
      <p:sp>
        <p:nvSpPr>
          <p:cNvPr id="145" name="Right Arrow 144"/>
          <p:cNvSpPr/>
          <p:nvPr/>
        </p:nvSpPr>
        <p:spPr>
          <a:xfrm>
            <a:off x="4648200" y="5181600"/>
            <a:ext cx="2514600" cy="1143000"/>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6" name="TextBox 145"/>
          <p:cNvSpPr txBox="1"/>
          <p:nvPr/>
        </p:nvSpPr>
        <p:spPr>
          <a:xfrm>
            <a:off x="3352800" y="5495925"/>
            <a:ext cx="1066800" cy="523875"/>
          </a:xfrm>
          <a:prstGeom prst="rect">
            <a:avLst/>
          </a:prstGeom>
          <a:noFill/>
        </p:spPr>
        <p:txBody>
          <a:bodyPr>
            <a:spAutoFit/>
          </a:bodyPr>
          <a:lstStyle/>
          <a:p>
            <a:pPr>
              <a:defRPr/>
            </a:pPr>
            <a:r>
              <a:rPr lang="en-US" sz="2800" b="1" dirty="0">
                <a:solidFill>
                  <a:srgbClr val="FFC000"/>
                </a:solidFill>
                <a:latin typeface="+mn-lt"/>
              </a:rPr>
              <a:t>Least</a:t>
            </a:r>
          </a:p>
        </p:txBody>
      </p:sp>
      <p:sp>
        <p:nvSpPr>
          <p:cNvPr id="147" name="TextBox 146"/>
          <p:cNvSpPr txBox="1"/>
          <p:nvPr/>
        </p:nvSpPr>
        <p:spPr>
          <a:xfrm>
            <a:off x="7239000" y="5410200"/>
            <a:ext cx="1524000" cy="523875"/>
          </a:xfrm>
          <a:prstGeom prst="rect">
            <a:avLst/>
          </a:prstGeom>
          <a:noFill/>
        </p:spPr>
        <p:txBody>
          <a:bodyPr>
            <a:spAutoFit/>
          </a:bodyPr>
          <a:lstStyle/>
          <a:p>
            <a:pPr>
              <a:defRPr/>
            </a:pPr>
            <a:r>
              <a:rPr lang="en-US" sz="2800" b="1" dirty="0">
                <a:solidFill>
                  <a:srgbClr val="FFC000"/>
                </a:solidFill>
                <a:latin typeface="+mj-lt"/>
              </a:rPr>
              <a:t>Greatest</a:t>
            </a:r>
          </a:p>
        </p:txBody>
      </p:sp>
      <p:sp>
        <p:nvSpPr>
          <p:cNvPr id="148" name="TextBox 147"/>
          <p:cNvSpPr txBox="1"/>
          <p:nvPr/>
        </p:nvSpPr>
        <p:spPr>
          <a:xfrm rot="5400000">
            <a:off x="4593745" y="5324446"/>
            <a:ext cx="2522485" cy="584775"/>
          </a:xfrm>
          <a:prstGeom prst="rect">
            <a:avLst/>
          </a:prstGeom>
          <a:noFill/>
        </p:spPr>
        <p:txBody>
          <a:bodyPr vert="wordArtVert" anchor="ctr">
            <a:spAutoFit/>
          </a:bodyPr>
          <a:lstStyle/>
          <a:p>
            <a:pPr algn="ctr">
              <a:defRPr/>
            </a:pPr>
            <a:r>
              <a:rPr lang="en-US" sz="3200" b="1" dirty="0" smtClean="0">
                <a:solidFill>
                  <a:schemeClr val="bg1"/>
                </a:solidFill>
                <a:latin typeface="+mj-lt"/>
              </a:rPr>
              <a:t>RISK</a:t>
            </a:r>
            <a:endParaRPr lang="en-US" sz="3200" b="1" dirty="0">
              <a:solidFill>
                <a:schemeClr val="bg1"/>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en-IN" sz="3200" dirty="0" smtClean="0"/>
              <a:t>Clinical Indicators of Increased Risk in UA/NSTEMI</a:t>
            </a:r>
            <a:endParaRPr lang="en-IN" sz="3200" dirty="0"/>
          </a:p>
        </p:txBody>
      </p:sp>
      <p:graphicFrame>
        <p:nvGraphicFramePr>
          <p:cNvPr id="4" name="Content Placeholder 3"/>
          <p:cNvGraphicFramePr>
            <a:graphicFrameLocks noGrp="1"/>
          </p:cNvGraphicFramePr>
          <p:nvPr>
            <p:ph idx="1"/>
          </p:nvPr>
        </p:nvGraphicFramePr>
        <p:xfrm>
          <a:off x="251520" y="1196752"/>
          <a:ext cx="3672408" cy="2016222"/>
        </p:xfrm>
        <a:graphic>
          <a:graphicData uri="http://schemas.openxmlformats.org/drawingml/2006/table">
            <a:tbl>
              <a:tblPr firstRow="1" bandRow="1">
                <a:tableStyleId>{5C22544A-7EE6-4342-B048-85BDC9FD1C3A}</a:tableStyleId>
              </a:tblPr>
              <a:tblGrid>
                <a:gridCol w="3672408"/>
              </a:tblGrid>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History </a:t>
                      </a:r>
                    </a:p>
                  </a:txBody>
                  <a:tcPr/>
                </a:tc>
              </a:tr>
              <a:tr h="336037">
                <a:tc>
                  <a:txBody>
                    <a:bodyPr/>
                    <a:lstStyle/>
                    <a:p>
                      <a:r>
                        <a:rPr lang="en-IN" sz="1600" dirty="0" smtClean="0"/>
                        <a:t>Advanced age (&gt; 70 yr)</a:t>
                      </a:r>
                      <a:endParaRPr lang="en-IN" sz="1600" dirty="0"/>
                    </a:p>
                  </a:txBody>
                  <a:tcPr/>
                </a:tc>
              </a:tr>
              <a:tr h="336037">
                <a:tc>
                  <a:txBody>
                    <a:bodyPr/>
                    <a:lstStyle/>
                    <a:p>
                      <a:r>
                        <a:rPr lang="en-IN" sz="1600" dirty="0" smtClean="0"/>
                        <a:t>Diabetes mellitus</a:t>
                      </a:r>
                      <a:endParaRPr lang="en-IN" sz="1600" dirty="0"/>
                    </a:p>
                  </a:txBody>
                  <a:tcPr/>
                </a:tc>
              </a:tr>
              <a:tr h="336037">
                <a:tc>
                  <a:txBody>
                    <a:bodyPr/>
                    <a:lstStyle/>
                    <a:p>
                      <a:r>
                        <a:rPr lang="en-IN" sz="1600" dirty="0" smtClean="0"/>
                        <a:t>Post–myocardial infarction angina</a:t>
                      </a:r>
                      <a:endParaRPr lang="en-IN" sz="1600" dirty="0"/>
                    </a:p>
                  </a:txBody>
                  <a:tcPr/>
                </a:tc>
              </a:tr>
              <a:tr h="336037">
                <a:tc>
                  <a:txBody>
                    <a:bodyPr/>
                    <a:lstStyle/>
                    <a:p>
                      <a:r>
                        <a:rPr lang="en-IN" sz="1600" dirty="0" smtClean="0"/>
                        <a:t>Prior peripheral vascular disease</a:t>
                      </a:r>
                      <a:endParaRPr lang="en-IN" sz="1600" dirty="0"/>
                    </a:p>
                  </a:txBody>
                  <a:tcPr/>
                </a:tc>
              </a:tr>
              <a:tr h="336037">
                <a:tc>
                  <a:txBody>
                    <a:bodyPr/>
                    <a:lstStyle/>
                    <a:p>
                      <a:r>
                        <a:rPr lang="en-IN" sz="1600" dirty="0" smtClean="0"/>
                        <a:t>Prior </a:t>
                      </a:r>
                      <a:r>
                        <a:rPr lang="en-IN" sz="1600" dirty="0" err="1" smtClean="0"/>
                        <a:t>cerebrovascular</a:t>
                      </a:r>
                      <a:r>
                        <a:rPr lang="en-IN" sz="1600" dirty="0" smtClean="0"/>
                        <a:t> disease </a:t>
                      </a:r>
                      <a:endParaRPr lang="en-IN" sz="1600" dirty="0"/>
                    </a:p>
                  </a:txBody>
                  <a:tcPr/>
                </a:tc>
              </a:tr>
            </a:tbl>
          </a:graphicData>
        </a:graphic>
      </p:graphicFrame>
      <p:graphicFrame>
        <p:nvGraphicFramePr>
          <p:cNvPr id="5" name="Table 4"/>
          <p:cNvGraphicFramePr>
            <a:graphicFrameLocks noGrp="1"/>
          </p:cNvGraphicFramePr>
          <p:nvPr/>
        </p:nvGraphicFramePr>
        <p:xfrm>
          <a:off x="4283968" y="1196753"/>
          <a:ext cx="4464496" cy="2232247"/>
        </p:xfrm>
        <a:graphic>
          <a:graphicData uri="http://schemas.openxmlformats.org/drawingml/2006/table">
            <a:tbl>
              <a:tblPr firstRow="1" bandRow="1">
                <a:tableStyleId>{5C22544A-7EE6-4342-B048-85BDC9FD1C3A}</a:tableStyleId>
              </a:tblPr>
              <a:tblGrid>
                <a:gridCol w="4464496"/>
              </a:tblGrid>
              <a:tr h="359426">
                <a:tc>
                  <a:txBody>
                    <a:bodyPr/>
                    <a:lstStyle/>
                    <a:p>
                      <a:r>
                        <a:rPr lang="en-IN" sz="1600" dirty="0" smtClean="0"/>
                        <a:t>Clinical Presentation </a:t>
                      </a:r>
                    </a:p>
                  </a:txBody>
                  <a:tcPr/>
                </a:tc>
              </a:tr>
              <a:tr h="620827">
                <a:tc>
                  <a:txBody>
                    <a:bodyPr/>
                    <a:lstStyle/>
                    <a:p>
                      <a:r>
                        <a:rPr lang="en-IN" sz="1600" dirty="0" smtClean="0"/>
                        <a:t>Braunwald class II or III (acute or </a:t>
                      </a:r>
                      <a:r>
                        <a:rPr lang="en-IN" sz="1600" dirty="0" err="1" smtClean="0"/>
                        <a:t>subacute</a:t>
                      </a:r>
                      <a:r>
                        <a:rPr lang="en-IN" sz="1600" dirty="0" smtClean="0"/>
                        <a:t> rest pain)</a:t>
                      </a:r>
                      <a:endParaRPr lang="en-IN" sz="1600" dirty="0"/>
                    </a:p>
                  </a:txBody>
                  <a:tcPr/>
                </a:tc>
              </a:tr>
              <a:tr h="477819">
                <a:tc>
                  <a:txBody>
                    <a:bodyPr/>
                    <a:lstStyle/>
                    <a:p>
                      <a:r>
                        <a:rPr lang="en-IN" sz="1600" dirty="0" smtClean="0"/>
                        <a:t>Braunwald class B (secondary unstable angina)</a:t>
                      </a:r>
                      <a:endParaRPr lang="en-IN" sz="1600" dirty="0"/>
                    </a:p>
                  </a:txBody>
                  <a:tcPr/>
                </a:tc>
              </a:tr>
              <a:tr h="359426">
                <a:tc>
                  <a:txBody>
                    <a:bodyPr/>
                    <a:lstStyle/>
                    <a:p>
                      <a:r>
                        <a:rPr lang="en-IN" sz="1600" dirty="0" smtClean="0"/>
                        <a:t>Heart failure/hypotension</a:t>
                      </a:r>
                      <a:endParaRPr lang="en-IN" sz="1600" dirty="0"/>
                    </a:p>
                  </a:txBody>
                  <a:tcPr/>
                </a:tc>
              </a:tr>
              <a:tr h="414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Multiple episodes of pain within 24 hr</a:t>
                      </a:r>
                    </a:p>
                  </a:txBody>
                  <a:tcPr/>
                </a:tc>
              </a:tr>
            </a:tbl>
          </a:graphicData>
        </a:graphic>
      </p:graphicFrame>
      <p:graphicFrame>
        <p:nvGraphicFramePr>
          <p:cNvPr id="6" name="Table 5"/>
          <p:cNvGraphicFramePr>
            <a:graphicFrameLocks noGrp="1"/>
          </p:cNvGraphicFramePr>
          <p:nvPr/>
        </p:nvGraphicFramePr>
        <p:xfrm>
          <a:off x="251520" y="3429000"/>
          <a:ext cx="3672408" cy="1478058"/>
        </p:xfrm>
        <a:graphic>
          <a:graphicData uri="http://schemas.openxmlformats.org/drawingml/2006/table">
            <a:tbl>
              <a:tblPr firstRow="1" bandRow="1">
                <a:tableStyleId>{5C22544A-7EE6-4342-B048-85BDC9FD1C3A}</a:tableStyleId>
              </a:tblPr>
              <a:tblGrid>
                <a:gridCol w="3672408"/>
              </a:tblGrid>
              <a:tr h="378989">
                <a:tc>
                  <a:txBody>
                    <a:bodyPr/>
                    <a:lstStyle/>
                    <a:p>
                      <a:r>
                        <a:rPr lang="en-US" sz="1600" dirty="0" smtClean="0"/>
                        <a:t>ECG</a:t>
                      </a:r>
                      <a:endParaRPr lang="en-IN" sz="1600" dirty="0"/>
                    </a:p>
                  </a:txBody>
                  <a:tcPr/>
                </a:tc>
              </a:tr>
              <a:tr h="341091">
                <a:tc>
                  <a:txBody>
                    <a:bodyPr/>
                    <a:lstStyle/>
                    <a:p>
                      <a:r>
                        <a:rPr kumimoji="0" lang="en-IN" sz="1600" b="0" kern="1200" dirty="0" smtClean="0">
                          <a:solidFill>
                            <a:schemeClr val="dk1"/>
                          </a:solidFill>
                          <a:latin typeface="+mn-lt"/>
                          <a:ea typeface="+mn-ea"/>
                          <a:cs typeface="+mn-cs"/>
                        </a:rPr>
                        <a:t>ST segment deviation ≥0.05 mV</a:t>
                      </a:r>
                      <a:endParaRPr lang="en-IN" sz="1600" b="0" dirty="0"/>
                    </a:p>
                  </a:txBody>
                  <a:tcPr/>
                </a:tc>
              </a:tr>
              <a:tr h="378989">
                <a:tc>
                  <a:txBody>
                    <a:bodyPr/>
                    <a:lstStyle/>
                    <a:p>
                      <a:r>
                        <a:rPr kumimoji="0" lang="en-IN" sz="1600" b="0" kern="1200" dirty="0" smtClean="0">
                          <a:solidFill>
                            <a:schemeClr val="dk1"/>
                          </a:solidFill>
                          <a:latin typeface="+mn-lt"/>
                          <a:ea typeface="+mn-ea"/>
                          <a:cs typeface="+mn-cs"/>
                        </a:rPr>
                        <a:t>T wave inversion ≥0.3 mV</a:t>
                      </a:r>
                      <a:endParaRPr lang="en-IN" sz="1600" b="0" dirty="0"/>
                    </a:p>
                  </a:txBody>
                  <a:tcPr/>
                </a:tc>
              </a:tr>
              <a:tr h="378989">
                <a:tc>
                  <a:txBody>
                    <a:bodyPr/>
                    <a:lstStyle/>
                    <a:p>
                      <a:r>
                        <a:rPr kumimoji="0" lang="en-IN" sz="1600" b="0" kern="1200" dirty="0" smtClean="0">
                          <a:solidFill>
                            <a:schemeClr val="dk1"/>
                          </a:solidFill>
                          <a:latin typeface="+mn-lt"/>
                          <a:ea typeface="+mn-ea"/>
                          <a:cs typeface="+mn-cs"/>
                        </a:rPr>
                        <a:t>Left bundle branch block</a:t>
                      </a:r>
                      <a:endParaRPr lang="en-IN" sz="1600" b="0" dirty="0"/>
                    </a:p>
                  </a:txBody>
                  <a:tcPr/>
                </a:tc>
              </a:tr>
            </a:tbl>
          </a:graphicData>
        </a:graphic>
      </p:graphicFrame>
      <p:graphicFrame>
        <p:nvGraphicFramePr>
          <p:cNvPr id="7" name="Table 6"/>
          <p:cNvGraphicFramePr>
            <a:graphicFrameLocks noGrp="1"/>
          </p:cNvGraphicFramePr>
          <p:nvPr/>
        </p:nvGraphicFramePr>
        <p:xfrm>
          <a:off x="323528" y="5013177"/>
          <a:ext cx="3600400" cy="1656182"/>
        </p:xfrm>
        <a:graphic>
          <a:graphicData uri="http://schemas.openxmlformats.org/drawingml/2006/table">
            <a:tbl>
              <a:tblPr firstRow="1" bandRow="1">
                <a:tableStyleId>{5C22544A-7EE6-4342-B048-85BDC9FD1C3A}</a:tableStyleId>
              </a:tblPr>
              <a:tblGrid>
                <a:gridCol w="3600400"/>
              </a:tblGrid>
              <a:tr h="350346">
                <a:tc>
                  <a:txBody>
                    <a:bodyPr/>
                    <a:lstStyle/>
                    <a:p>
                      <a:r>
                        <a:rPr lang="en-IN" sz="1600" dirty="0" smtClean="0"/>
                        <a:t>Angiogram</a:t>
                      </a:r>
                      <a:endParaRPr lang="en-IN" sz="1600" dirty="0"/>
                    </a:p>
                  </a:txBody>
                  <a:tcPr/>
                </a:tc>
              </a:tr>
              <a:tr h="350346">
                <a:tc>
                  <a:txBody>
                    <a:bodyPr/>
                    <a:lstStyle/>
                    <a:p>
                      <a:r>
                        <a:rPr lang="en-IN" sz="1600" dirty="0" smtClean="0"/>
                        <a:t> Thrombus</a:t>
                      </a:r>
                      <a:endParaRPr lang="en-IN" sz="1600" dirty="0"/>
                    </a:p>
                  </a:txBody>
                  <a:tcPr/>
                </a:tc>
              </a:tr>
              <a:tr h="350346">
                <a:tc>
                  <a:txBody>
                    <a:bodyPr/>
                    <a:lstStyle/>
                    <a:p>
                      <a:r>
                        <a:rPr lang="en-IN" sz="1600" dirty="0" err="1" smtClean="0"/>
                        <a:t>Multivessel</a:t>
                      </a:r>
                      <a:r>
                        <a:rPr lang="en-IN" sz="1600" dirty="0" smtClean="0"/>
                        <a:t> disease</a:t>
                      </a:r>
                      <a:endParaRPr lang="en-IN" sz="1600" dirty="0"/>
                    </a:p>
                  </a:txBody>
                  <a:tcPr/>
                </a:tc>
              </a:tr>
              <a:tr h="605144">
                <a:tc>
                  <a:txBody>
                    <a:bodyPr/>
                    <a:lstStyle/>
                    <a:p>
                      <a:r>
                        <a:rPr lang="en-IN" sz="1600" dirty="0" smtClean="0"/>
                        <a:t>Left ventricular dysfunction</a:t>
                      </a:r>
                      <a:endParaRPr lang="en-IN" sz="1600" dirty="0"/>
                    </a:p>
                  </a:txBody>
                  <a:tcPr/>
                </a:tc>
              </a:tr>
            </a:tbl>
          </a:graphicData>
        </a:graphic>
      </p:graphicFrame>
      <p:graphicFrame>
        <p:nvGraphicFramePr>
          <p:cNvPr id="8" name="Table 7"/>
          <p:cNvGraphicFramePr>
            <a:graphicFrameLocks noGrp="1"/>
          </p:cNvGraphicFramePr>
          <p:nvPr/>
        </p:nvGraphicFramePr>
        <p:xfrm>
          <a:off x="4283968" y="3573014"/>
          <a:ext cx="4536504" cy="2880320"/>
        </p:xfrm>
        <a:graphic>
          <a:graphicData uri="http://schemas.openxmlformats.org/drawingml/2006/table">
            <a:tbl>
              <a:tblPr firstRow="1" bandRow="1">
                <a:tableStyleId>{5C22544A-7EE6-4342-B048-85BDC9FD1C3A}</a:tableStyleId>
              </a:tblPr>
              <a:tblGrid>
                <a:gridCol w="4536504"/>
              </a:tblGrid>
              <a:tr h="592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Cardiac Markers </a:t>
                      </a:r>
                    </a:p>
                    <a:p>
                      <a:endParaRPr lang="en-IN" sz="1600" dirty="0"/>
                    </a:p>
                  </a:txBody>
                  <a:tcPr/>
                </a:tc>
              </a:tr>
              <a:tr h="423918">
                <a:tc>
                  <a:txBody>
                    <a:bodyPr/>
                    <a:lstStyle/>
                    <a:p>
                      <a:r>
                        <a:rPr lang="en-IN" sz="1600" dirty="0" smtClean="0"/>
                        <a:t>Increased </a:t>
                      </a:r>
                      <a:r>
                        <a:rPr lang="en-IN" sz="1600" dirty="0" err="1" smtClean="0"/>
                        <a:t>troponin</a:t>
                      </a:r>
                      <a:r>
                        <a:rPr lang="en-IN" sz="1600" dirty="0" smtClean="0"/>
                        <a:t> T or I or </a:t>
                      </a:r>
                      <a:r>
                        <a:rPr lang="en-IN" sz="1600" dirty="0" err="1" smtClean="0"/>
                        <a:t>creatine</a:t>
                      </a:r>
                      <a:r>
                        <a:rPr lang="en-IN" sz="1600" dirty="0" smtClean="0"/>
                        <a:t> </a:t>
                      </a:r>
                      <a:r>
                        <a:rPr lang="en-IN" sz="1600" dirty="0" err="1" smtClean="0"/>
                        <a:t>kinase</a:t>
                      </a:r>
                      <a:r>
                        <a:rPr lang="en-IN" sz="1600" dirty="0" smtClean="0"/>
                        <a:t>-MB</a:t>
                      </a:r>
                      <a:endParaRPr lang="en-IN" sz="1600" dirty="0"/>
                    </a:p>
                  </a:txBody>
                  <a:tcPr/>
                </a:tc>
              </a:tr>
              <a:tr h="592324">
                <a:tc>
                  <a:txBody>
                    <a:bodyPr/>
                    <a:lstStyle/>
                    <a:p>
                      <a:r>
                        <a:rPr lang="en-IN" sz="1600" dirty="0" smtClean="0"/>
                        <a:t>Increased C-reactive protein or white blood cell count</a:t>
                      </a:r>
                      <a:endParaRPr lang="en-IN" sz="1600" dirty="0"/>
                    </a:p>
                  </a:txBody>
                  <a:tcPr/>
                </a:tc>
              </a:tr>
              <a:tr h="423918">
                <a:tc>
                  <a:txBody>
                    <a:bodyPr/>
                    <a:lstStyle/>
                    <a:p>
                      <a:r>
                        <a:rPr lang="en-IN" sz="1600" dirty="0" smtClean="0"/>
                        <a:t>Increased B-type </a:t>
                      </a:r>
                      <a:r>
                        <a:rPr lang="en-IN" sz="1600" dirty="0" err="1" smtClean="0"/>
                        <a:t>natriuretic</a:t>
                      </a:r>
                      <a:r>
                        <a:rPr lang="en-IN" sz="1600" dirty="0" smtClean="0"/>
                        <a:t> peptide</a:t>
                      </a:r>
                      <a:endParaRPr lang="en-IN" sz="1600" dirty="0"/>
                    </a:p>
                  </a:txBody>
                  <a:tcPr/>
                </a:tc>
              </a:tr>
              <a:tr h="423918">
                <a:tc>
                  <a:txBody>
                    <a:bodyPr/>
                    <a:lstStyle/>
                    <a:p>
                      <a:r>
                        <a:rPr lang="en-IN" sz="1600" dirty="0" smtClean="0"/>
                        <a:t>Elevated </a:t>
                      </a:r>
                      <a:r>
                        <a:rPr lang="en-IN" sz="1600" dirty="0" err="1" smtClean="0"/>
                        <a:t>creatinine</a:t>
                      </a:r>
                      <a:endParaRPr lang="en-IN" sz="1600" dirty="0"/>
                    </a:p>
                  </a:txBody>
                  <a:tcPr/>
                </a:tc>
              </a:tr>
              <a:tr h="423918">
                <a:tc>
                  <a:txBody>
                    <a:bodyPr/>
                    <a:lstStyle/>
                    <a:p>
                      <a:r>
                        <a:rPr lang="en-IN" sz="1600" dirty="0" smtClean="0"/>
                        <a:t>Elevated glucose or </a:t>
                      </a:r>
                      <a:r>
                        <a:rPr lang="en-IN" sz="1600" dirty="0" err="1" smtClean="0"/>
                        <a:t>hemoglobin</a:t>
                      </a:r>
                      <a:r>
                        <a:rPr lang="en-IN" sz="1600" dirty="0" smtClean="0"/>
                        <a:t> A</a:t>
                      </a:r>
                      <a:r>
                        <a:rPr lang="en-IN" sz="1600" baseline="-25000" dirty="0" smtClean="0"/>
                        <a:t>1</a:t>
                      </a:r>
                      <a:r>
                        <a:rPr lang="en-IN" sz="1600" dirty="0" smtClean="0"/>
                        <a:t>C </a:t>
                      </a:r>
                      <a:endParaRPr lang="en-IN" sz="16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457200" y="152400"/>
            <a:ext cx="8229600" cy="1143000"/>
          </a:xfrm>
        </p:spPr>
        <p:txBody>
          <a:bodyPr>
            <a:normAutofit fontScale="90000"/>
          </a:bodyPr>
          <a:lstStyle/>
          <a:p>
            <a:r>
              <a:rPr lang="en-US" sz="4000" b="1" smtClean="0">
                <a:solidFill>
                  <a:srgbClr val="FFC000"/>
                </a:solidFill>
              </a:rPr>
              <a:t>The TIMI unstable angina risk score</a:t>
            </a:r>
          </a:p>
        </p:txBody>
      </p:sp>
      <p:sp>
        <p:nvSpPr>
          <p:cNvPr id="47107" name="Content Placeholder 3"/>
          <p:cNvSpPr>
            <a:spLocks noGrp="1"/>
          </p:cNvSpPr>
          <p:nvPr>
            <p:ph idx="1"/>
          </p:nvPr>
        </p:nvSpPr>
        <p:spPr>
          <a:xfrm>
            <a:off x="457200" y="1600200"/>
            <a:ext cx="8458200" cy="3733800"/>
          </a:xfrm>
        </p:spPr>
        <p:txBody>
          <a:bodyPr>
            <a:normAutofit lnSpcReduction="10000"/>
          </a:bodyPr>
          <a:lstStyle/>
          <a:p>
            <a:pPr>
              <a:buFont typeface="Wingdings" pitchFamily="2" charset="2"/>
              <a:buChar char="q"/>
            </a:pPr>
            <a:r>
              <a:rPr lang="en-US" dirty="0" smtClean="0">
                <a:solidFill>
                  <a:srgbClr val="FFFF00"/>
                </a:solidFill>
              </a:rPr>
              <a:t>7 possible risk factors:</a:t>
            </a:r>
          </a:p>
          <a:p>
            <a:r>
              <a:rPr lang="en-US" sz="2400" dirty="0" smtClean="0">
                <a:solidFill>
                  <a:schemeClr val="bg1"/>
                </a:solidFill>
              </a:rPr>
              <a:t>Age &gt;= 65 years</a:t>
            </a:r>
          </a:p>
          <a:p>
            <a:r>
              <a:rPr lang="en-US" sz="2400" dirty="0" smtClean="0">
                <a:solidFill>
                  <a:schemeClr val="bg1"/>
                </a:solidFill>
              </a:rPr>
              <a:t>Prior known CAD</a:t>
            </a:r>
          </a:p>
          <a:p>
            <a:r>
              <a:rPr lang="en-US" sz="2400" dirty="0" smtClean="0">
                <a:solidFill>
                  <a:schemeClr val="bg1"/>
                </a:solidFill>
              </a:rPr>
              <a:t>&gt;= 3 coronary risk factors ( HTN, </a:t>
            </a:r>
            <a:r>
              <a:rPr lang="en-US" sz="2400" dirty="0" err="1" smtClean="0">
                <a:solidFill>
                  <a:schemeClr val="bg1"/>
                </a:solidFill>
              </a:rPr>
              <a:t>Hchol</a:t>
            </a:r>
            <a:r>
              <a:rPr lang="en-US" sz="2400" dirty="0" smtClean="0">
                <a:solidFill>
                  <a:schemeClr val="bg1"/>
                </a:solidFill>
              </a:rPr>
              <a:t>, FH, DM, current smoker)</a:t>
            </a:r>
          </a:p>
          <a:p>
            <a:r>
              <a:rPr lang="en-US" sz="2400" dirty="0" smtClean="0">
                <a:solidFill>
                  <a:schemeClr val="bg1"/>
                </a:solidFill>
              </a:rPr>
              <a:t>Aspirin use within 7 days</a:t>
            </a:r>
          </a:p>
          <a:p>
            <a:r>
              <a:rPr lang="en-US" sz="2400" dirty="0" smtClean="0">
                <a:solidFill>
                  <a:schemeClr val="bg1"/>
                </a:solidFill>
              </a:rPr>
              <a:t>ST segment deviation</a:t>
            </a:r>
          </a:p>
          <a:p>
            <a:r>
              <a:rPr lang="en-US" sz="2400" dirty="0" smtClean="0">
                <a:solidFill>
                  <a:schemeClr val="bg1"/>
                </a:solidFill>
              </a:rPr>
              <a:t>&gt;= 2 episodes of angina within 24 hours</a:t>
            </a:r>
          </a:p>
          <a:p>
            <a:r>
              <a:rPr lang="en-US" sz="2400" dirty="0" smtClean="0">
                <a:solidFill>
                  <a:schemeClr val="bg1"/>
                </a:solidFill>
              </a:rPr>
              <a:t>Abnormal cardiac markers (MB or T)</a:t>
            </a:r>
          </a:p>
          <a:p>
            <a:pPr>
              <a:buFont typeface="Arial" pitchFamily="34" charset="0"/>
              <a:buNone/>
            </a:pPr>
            <a:endParaRPr lang="en-US" dirty="0" smtClean="0">
              <a:solidFill>
                <a:schemeClr val="bg1"/>
              </a:solidFill>
            </a:endParaRPr>
          </a:p>
        </p:txBody>
      </p:sp>
      <p:sp>
        <p:nvSpPr>
          <p:cNvPr id="5" name="Rounded Rectangle 4"/>
          <p:cNvSpPr/>
          <p:nvPr/>
        </p:nvSpPr>
        <p:spPr>
          <a:xfrm>
            <a:off x="2133600" y="5334000"/>
            <a:ext cx="5562600" cy="1447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 name="TextBox 5"/>
          <p:cNvSpPr txBox="1"/>
          <p:nvPr/>
        </p:nvSpPr>
        <p:spPr>
          <a:xfrm>
            <a:off x="2362200" y="5410200"/>
            <a:ext cx="5181600" cy="1200150"/>
          </a:xfrm>
          <a:prstGeom prst="rect">
            <a:avLst/>
          </a:prstGeom>
          <a:noFill/>
        </p:spPr>
        <p:txBody>
          <a:bodyPr>
            <a:spAutoFit/>
          </a:bodyPr>
          <a:lstStyle/>
          <a:p>
            <a:pPr algn="ctr">
              <a:buFont typeface="Wingdings" pitchFamily="2" charset="2"/>
              <a:buChar char="Ø"/>
              <a:defRPr/>
            </a:pPr>
            <a:r>
              <a:rPr lang="en-US" sz="2400" dirty="0">
                <a:solidFill>
                  <a:schemeClr val="bg1"/>
                </a:solidFill>
                <a:latin typeface="+mn-lt"/>
              </a:rPr>
              <a:t>Low risk = 0-2 risk factors</a:t>
            </a:r>
          </a:p>
          <a:p>
            <a:pPr algn="ctr">
              <a:buFont typeface="Wingdings" pitchFamily="2" charset="2"/>
              <a:buChar char="Ø"/>
              <a:defRPr/>
            </a:pPr>
            <a:r>
              <a:rPr lang="en-US" sz="2400" dirty="0">
                <a:solidFill>
                  <a:schemeClr val="bg1"/>
                </a:solidFill>
                <a:latin typeface="+mn-lt"/>
              </a:rPr>
              <a:t>Intermediate risk = 4-3 risk factors</a:t>
            </a:r>
          </a:p>
          <a:p>
            <a:pPr algn="ctr">
              <a:buFont typeface="Wingdings" pitchFamily="2" charset="2"/>
              <a:buChar char="Ø"/>
              <a:defRPr/>
            </a:pPr>
            <a:r>
              <a:rPr lang="en-US" sz="2400" dirty="0">
                <a:solidFill>
                  <a:schemeClr val="bg1"/>
                </a:solidFill>
                <a:latin typeface="+mn-lt"/>
              </a:rPr>
              <a:t>High risk = 5-7 risk factors</a:t>
            </a:r>
          </a:p>
        </p:txBody>
      </p:sp>
      <p:sp>
        <p:nvSpPr>
          <p:cNvPr id="47110" name="TextBox 7"/>
          <p:cNvSpPr txBox="1">
            <a:spLocks noChangeArrowheads="1"/>
          </p:cNvSpPr>
          <p:nvPr/>
        </p:nvSpPr>
        <p:spPr bwMode="auto">
          <a:xfrm>
            <a:off x="7848600" y="5943600"/>
            <a:ext cx="1295400" cy="877888"/>
          </a:xfrm>
          <a:prstGeom prst="rect">
            <a:avLst/>
          </a:prstGeom>
          <a:noFill/>
          <a:ln w="9525">
            <a:noFill/>
            <a:miter lim="800000"/>
            <a:headEnd/>
            <a:tailEnd/>
          </a:ln>
        </p:spPr>
        <p:txBody>
          <a:bodyPr>
            <a:spAutoFit/>
          </a:bodyPr>
          <a:lstStyle/>
          <a:p>
            <a:r>
              <a:rPr lang="en-US" sz="1100">
                <a:solidFill>
                  <a:schemeClr val="bg1"/>
                </a:solidFill>
              </a:rPr>
              <a:t>Antman EM et al: JAMA 2000;284:835-42</a:t>
            </a:r>
          </a:p>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The TIMI risk score has been validated internally within the </a:t>
            </a:r>
            <a:r>
              <a:rPr lang="en-IN" dirty="0" smtClean="0">
                <a:solidFill>
                  <a:srgbClr val="FF0000"/>
                </a:solidFill>
              </a:rPr>
              <a:t>TIMI 11B </a:t>
            </a:r>
            <a:r>
              <a:rPr lang="en-IN" dirty="0" smtClean="0"/>
              <a:t>trial and in 2 separate cohorts of patients from the</a:t>
            </a:r>
            <a:r>
              <a:rPr lang="en-IN" dirty="0" smtClean="0">
                <a:solidFill>
                  <a:srgbClr val="FF0000"/>
                </a:solidFill>
              </a:rPr>
              <a:t> ESSENCE </a:t>
            </a:r>
            <a:r>
              <a:rPr lang="en-IN" dirty="0" smtClean="0"/>
              <a:t>(Efficacy and Safety of Subcutaneous </a:t>
            </a:r>
            <a:r>
              <a:rPr lang="en-IN" dirty="0" err="1" smtClean="0"/>
              <a:t>Enoxaparin</a:t>
            </a:r>
            <a:r>
              <a:rPr lang="en-IN" dirty="0" smtClean="0"/>
              <a:t> in Non–Q-Wave Coronary Event) trial</a:t>
            </a:r>
          </a:p>
          <a:p>
            <a:r>
              <a:rPr lang="en-IN" dirty="0" smtClean="0"/>
              <a:t>The TIMI risk index is useful in predicting 30-day and 1-year mortality in patients with NSTE-ACS</a:t>
            </a:r>
          </a:p>
          <a:p>
            <a:r>
              <a:rPr lang="en-IN" dirty="0" smtClean="0"/>
              <a:t>The c-statistic of the TIMI score in the original trial was0.65.</a:t>
            </a:r>
          </a:p>
          <a:p>
            <a:pPr>
              <a:buNone/>
            </a:pPr>
            <a:r>
              <a:rPr lang="en-IN" sz="1300" b="1" dirty="0" smtClean="0">
                <a:solidFill>
                  <a:srgbClr val="FFFF00"/>
                </a:solidFill>
              </a:rPr>
              <a:t>			</a:t>
            </a:r>
          </a:p>
          <a:p>
            <a:pPr>
              <a:buNone/>
            </a:pPr>
            <a:r>
              <a:rPr lang="en-IN" sz="1300" b="1" dirty="0" smtClean="0">
                <a:solidFill>
                  <a:srgbClr val="FFFF00"/>
                </a:solidFill>
              </a:rPr>
              <a:t>			Risk Scores for Patients with Chest Pain: Evaluation in the </a:t>
            </a:r>
            <a:r>
              <a:rPr lang="en-IN" sz="1300" b="1" dirty="0" err="1" smtClean="0">
                <a:solidFill>
                  <a:srgbClr val="FFFF00"/>
                </a:solidFill>
              </a:rPr>
              <a:t>EmergencyDepartment</a:t>
            </a:r>
            <a:endParaRPr lang="en-IN" sz="1300" b="1" dirty="0" smtClean="0">
              <a:solidFill>
                <a:srgbClr val="FFFF00"/>
              </a:solidFill>
            </a:endParaRPr>
          </a:p>
          <a:p>
            <a:pPr>
              <a:buNone/>
            </a:pPr>
            <a:r>
              <a:rPr lang="en-IN" sz="1300" dirty="0" smtClean="0">
                <a:solidFill>
                  <a:srgbClr val="FFFF00"/>
                </a:solidFill>
              </a:rPr>
              <a:t>			B.E. Backus</a:t>
            </a:r>
            <a:r>
              <a:rPr lang="en-IN" sz="600" dirty="0" smtClean="0">
                <a:solidFill>
                  <a:srgbClr val="FFFF00"/>
                </a:solidFill>
              </a:rPr>
              <a:t>1,</a:t>
            </a:r>
            <a:r>
              <a:rPr lang="en-IN" sz="1300" dirty="0" smtClean="0">
                <a:solidFill>
                  <a:srgbClr val="FFFF00"/>
                </a:solidFill>
              </a:rPr>
              <a:t>*, A.J. Six</a:t>
            </a:r>
            <a:r>
              <a:rPr lang="en-IN" sz="600" dirty="0" smtClean="0">
                <a:solidFill>
                  <a:srgbClr val="FFFF00"/>
                </a:solidFill>
              </a:rPr>
              <a:t>2</a:t>
            </a:r>
            <a:r>
              <a:rPr lang="en-IN" sz="1300" dirty="0" smtClean="0">
                <a:solidFill>
                  <a:srgbClr val="FFFF00"/>
                </a:solidFill>
              </a:rPr>
              <a:t>, J.H. Kelder</a:t>
            </a:r>
            <a:r>
              <a:rPr lang="en-IN" sz="600" dirty="0" smtClean="0">
                <a:solidFill>
                  <a:srgbClr val="FFFF00"/>
                </a:solidFill>
              </a:rPr>
              <a:t>3</a:t>
            </a:r>
            <a:r>
              <a:rPr lang="en-IN" sz="1300" dirty="0" smtClean="0">
                <a:solidFill>
                  <a:srgbClr val="FFFF00"/>
                </a:solidFill>
              </a:rPr>
              <a:t>, W.B. Gibler</a:t>
            </a:r>
            <a:r>
              <a:rPr lang="en-IN" sz="600" dirty="0" smtClean="0">
                <a:solidFill>
                  <a:srgbClr val="FFFF00"/>
                </a:solidFill>
              </a:rPr>
              <a:t>4</a:t>
            </a:r>
            <a:r>
              <a:rPr lang="en-IN" sz="1300" dirty="0" smtClean="0">
                <a:solidFill>
                  <a:srgbClr val="FFFF00"/>
                </a:solidFill>
              </a:rPr>
              <a:t>, F.L. Moll</a:t>
            </a:r>
            <a:r>
              <a:rPr lang="en-IN" sz="600" dirty="0" smtClean="0">
                <a:solidFill>
                  <a:srgbClr val="FFFF00"/>
                </a:solidFill>
              </a:rPr>
              <a:t>1 </a:t>
            </a:r>
            <a:r>
              <a:rPr lang="en-IN" sz="1300" dirty="0" smtClean="0">
                <a:solidFill>
                  <a:srgbClr val="FFFF00"/>
                </a:solidFill>
              </a:rPr>
              <a:t>and P.A. Doevendans</a:t>
            </a:r>
            <a:r>
              <a:rPr lang="en-IN" sz="600" dirty="0" smtClean="0">
                <a:solidFill>
                  <a:srgbClr val="FFFF00"/>
                </a:solidFill>
              </a:rPr>
              <a:t>1</a:t>
            </a:r>
          </a:p>
          <a:p>
            <a:pPr>
              <a:buNone/>
            </a:pPr>
            <a:r>
              <a:rPr lang="en-US" sz="600" dirty="0" smtClean="0">
                <a:solidFill>
                  <a:srgbClr val="FFFF00"/>
                </a:solidFill>
              </a:rPr>
              <a:t>			</a:t>
            </a:r>
            <a:r>
              <a:rPr lang="en-IN" sz="1300" b="1" i="1" dirty="0" smtClean="0">
                <a:solidFill>
                  <a:srgbClr val="FFFF00"/>
                </a:solidFill>
              </a:rPr>
              <a:t>Current Cardiology Reviews, 2011, 7, 2-8</a:t>
            </a:r>
            <a:endParaRPr lang="en-IN" dirty="0" smtClean="0">
              <a:solidFill>
                <a:srgbClr val="FFFF00"/>
              </a:solidFill>
            </a:endParaRPr>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4800" y="-228600"/>
            <a:ext cx="8229600" cy="1143000"/>
          </a:xfrm>
        </p:spPr>
        <p:txBody>
          <a:bodyPr/>
          <a:lstStyle/>
          <a:p>
            <a:pPr eaLnBrk="1" hangingPunct="1"/>
            <a:r>
              <a:rPr lang="en-US" sz="4000" b="1" smtClean="0">
                <a:solidFill>
                  <a:srgbClr val="FFC000"/>
                </a:solidFill>
              </a:rPr>
              <a:t>PURSUIT SCORE(0–18)</a:t>
            </a:r>
          </a:p>
        </p:txBody>
      </p:sp>
      <p:graphicFrame>
        <p:nvGraphicFramePr>
          <p:cNvPr id="4" name="Content Placeholder 3"/>
          <p:cNvGraphicFramePr>
            <a:graphicFrameLocks noGrp="1"/>
          </p:cNvGraphicFramePr>
          <p:nvPr>
            <p:ph idx="1"/>
          </p:nvPr>
        </p:nvGraphicFramePr>
        <p:xfrm>
          <a:off x="609600" y="762000"/>
          <a:ext cx="8153400" cy="5562600"/>
        </p:xfrm>
        <a:graphic>
          <a:graphicData uri="http://schemas.openxmlformats.org/drawingml/2006/table">
            <a:tbl>
              <a:tblPr firstRow="1" bandRow="1">
                <a:tableStyleId>{69012ECD-51FC-41F1-AA8D-1B2483CD663E}</a:tableStyleId>
              </a:tblPr>
              <a:tblGrid>
                <a:gridCol w="6341534"/>
                <a:gridCol w="1811866"/>
              </a:tblGrid>
              <a:tr h="358036">
                <a:tc gridSpan="2">
                  <a:txBody>
                    <a:bodyPr/>
                    <a:lstStyle/>
                    <a:p>
                      <a:pPr algn="l" fontAlgn="base"/>
                      <a:r>
                        <a:rPr lang="en-US" sz="2200" dirty="0"/>
                        <a:t>Age, separate points for enrolment diagnosis</a:t>
                      </a:r>
                      <a:endParaRPr lang="en-US" sz="2200" b="1" dirty="0">
                        <a:solidFill>
                          <a:srgbClr val="FFFF00"/>
                        </a:solidFill>
                        <a:latin typeface="verdana"/>
                      </a:endParaRPr>
                    </a:p>
                  </a:txBody>
                  <a:tcPr marL="38100" marR="38100" marT="19050" marB="19050" anchor="b"/>
                </a:tc>
                <a:tc hMerge="1">
                  <a:txBody>
                    <a:bodyPr/>
                    <a:lstStyle/>
                    <a:p>
                      <a:endParaRPr lang="en-US"/>
                    </a:p>
                  </a:txBody>
                  <a:tcPr/>
                </a:tc>
              </a:tr>
              <a:tr h="679537">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2200" dirty="0" smtClean="0"/>
                        <a:t>Decade</a:t>
                      </a:r>
                    </a:p>
                    <a:p>
                      <a:pPr algn="l" fontAlgn="base"/>
                      <a:endParaRPr lang="en-US" sz="2200" b="1" dirty="0">
                        <a:solidFill>
                          <a:srgbClr val="FFFF00"/>
                        </a:solidFill>
                        <a:latin typeface="verdana"/>
                      </a:endParaRPr>
                    </a:p>
                  </a:txBody>
                  <a:tcPr marL="38100" marR="38100" marT="19050" marB="19050" anchor="b"/>
                </a:tc>
                <a:tc>
                  <a:txBody>
                    <a:bodyPr/>
                    <a:lstStyle/>
                    <a:p>
                      <a:r>
                        <a:rPr lang="en-US" sz="2200" dirty="0" smtClean="0"/>
                        <a:t>[UA (MI)]</a:t>
                      </a:r>
                      <a:endParaRPr lang="en-US" sz="2200" b="1" dirty="0">
                        <a:solidFill>
                          <a:schemeClr val="bg1"/>
                        </a:solidFill>
                      </a:endParaRPr>
                    </a:p>
                  </a:txBody>
                  <a:tcPr/>
                </a:tc>
              </a:tr>
              <a:tr h="358036">
                <a:tc>
                  <a:txBody>
                    <a:bodyPr/>
                    <a:lstStyle/>
                    <a:p>
                      <a:pPr algn="ctr" fontAlgn="base"/>
                      <a:r>
                        <a:rPr lang="en-US" sz="2200" baseline="0" dirty="0"/>
                        <a:t> </a:t>
                      </a:r>
                      <a:r>
                        <a:rPr lang="en-US" sz="2200" baseline="0" dirty="0" smtClean="0"/>
                        <a:t>  </a:t>
                      </a:r>
                      <a:r>
                        <a:rPr lang="en-US" sz="2200" dirty="0" smtClean="0"/>
                        <a:t>50</a:t>
                      </a:r>
                      <a:endParaRPr lang="en-US" sz="2200" b="1" dirty="0">
                        <a:solidFill>
                          <a:srgbClr val="FFFF00"/>
                        </a:solidFill>
                        <a:latin typeface="verdana"/>
                      </a:endParaRPr>
                    </a:p>
                  </a:txBody>
                  <a:tcPr marL="38100" marR="38100" marT="19050" marB="19050" anchor="b"/>
                </a:tc>
                <a:tc>
                  <a:txBody>
                    <a:bodyPr/>
                    <a:lstStyle/>
                    <a:p>
                      <a:pPr algn="ctr" fontAlgn="base"/>
                      <a:r>
                        <a:rPr lang="en-US" sz="2200" dirty="0" smtClean="0"/>
                        <a:t>8 </a:t>
                      </a:r>
                      <a:r>
                        <a:rPr lang="en-US" sz="2200" dirty="0"/>
                        <a:t>(11)</a:t>
                      </a:r>
                      <a:endParaRPr lang="en-US" sz="2200" b="1" dirty="0">
                        <a:solidFill>
                          <a:srgbClr val="FFFF00"/>
                        </a:solidFill>
                        <a:latin typeface="verdana"/>
                      </a:endParaRPr>
                    </a:p>
                  </a:txBody>
                  <a:tcPr marL="38100" marR="38100" marT="19050" marB="19050" anchor="b"/>
                </a:tc>
              </a:tr>
              <a:tr h="358036">
                <a:tc>
                  <a:txBody>
                    <a:bodyPr/>
                    <a:lstStyle/>
                    <a:p>
                      <a:pPr algn="ctr" fontAlgn="base"/>
                      <a:r>
                        <a:rPr lang="en-US" sz="2200" dirty="0"/>
                        <a:t> 60</a:t>
                      </a:r>
                      <a:endParaRPr lang="en-US" sz="2200" b="1" dirty="0">
                        <a:solidFill>
                          <a:srgbClr val="FFFF00"/>
                        </a:solidFill>
                        <a:latin typeface="verdana"/>
                      </a:endParaRPr>
                    </a:p>
                  </a:txBody>
                  <a:tcPr marL="38100" marR="38100" marT="19050" marB="19050" anchor="b"/>
                </a:tc>
                <a:tc>
                  <a:txBody>
                    <a:bodyPr/>
                    <a:lstStyle/>
                    <a:p>
                      <a:pPr algn="ctr" fontAlgn="base"/>
                      <a:r>
                        <a:rPr lang="en-US" sz="2200" dirty="0" smtClean="0"/>
                        <a:t>9 </a:t>
                      </a:r>
                      <a:r>
                        <a:rPr lang="en-US" sz="2200" dirty="0"/>
                        <a:t>(12)</a:t>
                      </a:r>
                      <a:endParaRPr lang="en-US" sz="2200" b="1" dirty="0">
                        <a:solidFill>
                          <a:srgbClr val="FFFF00"/>
                        </a:solidFill>
                        <a:latin typeface="verdana"/>
                      </a:endParaRPr>
                    </a:p>
                  </a:txBody>
                  <a:tcPr marL="38100" marR="38100" marT="19050" marB="19050" anchor="b"/>
                </a:tc>
              </a:tr>
              <a:tr h="358036">
                <a:tc>
                  <a:txBody>
                    <a:bodyPr/>
                    <a:lstStyle/>
                    <a:p>
                      <a:pPr algn="ctr" fontAlgn="base"/>
                      <a:r>
                        <a:rPr lang="en-US" sz="2200" dirty="0"/>
                        <a:t> 70</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11 (13)</a:t>
                      </a:r>
                      <a:endParaRPr lang="en-US" sz="2200" b="1" dirty="0">
                        <a:solidFill>
                          <a:srgbClr val="FFFF00"/>
                        </a:solidFill>
                        <a:latin typeface="verdana"/>
                      </a:endParaRPr>
                    </a:p>
                  </a:txBody>
                  <a:tcPr marL="38100" marR="38100" marT="19050" marB="19050" anchor="b"/>
                </a:tc>
              </a:tr>
              <a:tr h="358036">
                <a:tc>
                  <a:txBody>
                    <a:bodyPr/>
                    <a:lstStyle/>
                    <a:p>
                      <a:pPr algn="ctr" fontAlgn="base"/>
                      <a:r>
                        <a:rPr lang="en-US" sz="2200" dirty="0"/>
                        <a:t> 80</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12 (14)</a:t>
                      </a:r>
                      <a:endParaRPr lang="en-US" sz="2200" b="1" dirty="0">
                        <a:solidFill>
                          <a:srgbClr val="FFFF00"/>
                        </a:solidFill>
                        <a:latin typeface="verdana"/>
                      </a:endParaRPr>
                    </a:p>
                  </a:txBody>
                  <a:tcPr marL="38100" marR="38100" marT="19050" marB="19050" anchor="b"/>
                </a:tc>
              </a:tr>
              <a:tr h="358036">
                <a:tc>
                  <a:txBody>
                    <a:bodyPr/>
                    <a:lstStyle/>
                    <a:p>
                      <a:pPr algn="l" fontAlgn="base"/>
                      <a:r>
                        <a:rPr lang="en-US" sz="2200" dirty="0"/>
                        <a:t>Sex</a:t>
                      </a:r>
                      <a:endParaRPr lang="en-US" sz="2200" b="1" dirty="0">
                        <a:solidFill>
                          <a:srgbClr val="FFFF00"/>
                        </a:solidFill>
                        <a:latin typeface="verdana"/>
                      </a:endParaRPr>
                    </a:p>
                  </a:txBody>
                  <a:tcPr marL="38100" marR="38100" marT="19050" marB="19050" anchor="b"/>
                </a:tc>
                <a:tc>
                  <a:txBody>
                    <a:bodyPr/>
                    <a:lstStyle/>
                    <a:p>
                      <a:pPr algn="ctr"/>
                      <a:endParaRPr lang="en-US" sz="2200" b="1" dirty="0">
                        <a:solidFill>
                          <a:srgbClr val="FFFF00"/>
                        </a:solidFill>
                      </a:endParaRPr>
                    </a:p>
                  </a:txBody>
                  <a:tcPr marL="38100" marR="38100" marT="19050" marB="19050" anchor="b"/>
                </a:tc>
              </a:tr>
              <a:tr h="358036">
                <a:tc>
                  <a:txBody>
                    <a:bodyPr/>
                    <a:lstStyle/>
                    <a:p>
                      <a:pPr algn="ctr" fontAlgn="base"/>
                      <a:r>
                        <a:rPr lang="en-US" sz="2200" dirty="0"/>
                        <a:t> Male</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1</a:t>
                      </a:r>
                      <a:endParaRPr lang="en-US" sz="2200" b="1" dirty="0">
                        <a:solidFill>
                          <a:srgbClr val="FFFF00"/>
                        </a:solidFill>
                        <a:latin typeface="verdana"/>
                      </a:endParaRPr>
                    </a:p>
                  </a:txBody>
                  <a:tcPr marL="38100" marR="38100" marT="19050" marB="19050" anchor="b"/>
                </a:tc>
              </a:tr>
              <a:tr h="358036">
                <a:tc>
                  <a:txBody>
                    <a:bodyPr/>
                    <a:lstStyle/>
                    <a:p>
                      <a:pPr algn="ctr" fontAlgn="base"/>
                      <a:r>
                        <a:rPr lang="en-US" sz="2200" dirty="0"/>
                        <a:t> Female</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0</a:t>
                      </a:r>
                      <a:endParaRPr lang="en-US" sz="2200" b="1" dirty="0">
                        <a:solidFill>
                          <a:srgbClr val="FFFF00"/>
                        </a:solidFill>
                        <a:latin typeface="verdana"/>
                      </a:endParaRPr>
                    </a:p>
                  </a:txBody>
                  <a:tcPr marL="38100" marR="38100" marT="19050" marB="19050" anchor="b"/>
                </a:tc>
              </a:tr>
              <a:tr h="358036">
                <a:tc>
                  <a:txBody>
                    <a:bodyPr/>
                    <a:lstStyle/>
                    <a:p>
                      <a:pPr algn="l" fontAlgn="base"/>
                      <a:r>
                        <a:rPr lang="en-US" sz="2200" dirty="0"/>
                        <a:t>Worst CCS-class in previous 6 weeks</a:t>
                      </a:r>
                      <a:endParaRPr lang="en-US" sz="2200" b="1" dirty="0">
                        <a:solidFill>
                          <a:srgbClr val="FFFF00"/>
                        </a:solidFill>
                        <a:latin typeface="verdana"/>
                      </a:endParaRPr>
                    </a:p>
                  </a:txBody>
                  <a:tcPr marL="38100" marR="38100" marT="19050" marB="19050" anchor="b"/>
                </a:tc>
                <a:tc>
                  <a:txBody>
                    <a:bodyPr/>
                    <a:lstStyle/>
                    <a:p>
                      <a:pPr algn="ctr"/>
                      <a:endParaRPr lang="en-US" sz="2200" b="1" dirty="0">
                        <a:solidFill>
                          <a:srgbClr val="FFFF00"/>
                        </a:solidFill>
                      </a:endParaRPr>
                    </a:p>
                  </a:txBody>
                  <a:tcPr marL="38100" marR="38100" marT="19050" marB="19050" anchor="b"/>
                </a:tc>
              </a:tr>
              <a:tr h="358036">
                <a:tc>
                  <a:txBody>
                    <a:bodyPr/>
                    <a:lstStyle/>
                    <a:p>
                      <a:pPr algn="ctr" fontAlgn="base"/>
                      <a:r>
                        <a:rPr lang="en-US" sz="2200" dirty="0"/>
                        <a:t> No angina or CCS I/II</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0</a:t>
                      </a:r>
                      <a:endParaRPr lang="en-US" sz="2200" b="1" dirty="0">
                        <a:solidFill>
                          <a:srgbClr val="FFFF00"/>
                        </a:solidFill>
                        <a:latin typeface="verdana"/>
                      </a:endParaRPr>
                    </a:p>
                  </a:txBody>
                  <a:tcPr marL="38100" marR="38100" marT="19050" marB="19050" anchor="b"/>
                </a:tc>
              </a:tr>
              <a:tr h="358036">
                <a:tc>
                  <a:txBody>
                    <a:bodyPr/>
                    <a:lstStyle/>
                    <a:p>
                      <a:pPr algn="ctr" fontAlgn="base"/>
                      <a:r>
                        <a:rPr lang="en-US" sz="2200" dirty="0"/>
                        <a:t> CCS III/IV</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2</a:t>
                      </a:r>
                      <a:endParaRPr lang="en-US" sz="2200" b="1" dirty="0">
                        <a:solidFill>
                          <a:srgbClr val="FFFF00"/>
                        </a:solidFill>
                        <a:latin typeface="verdana"/>
                      </a:endParaRPr>
                    </a:p>
                  </a:txBody>
                  <a:tcPr marL="38100" marR="38100" marT="19050" marB="19050" anchor="b"/>
                </a:tc>
              </a:tr>
              <a:tr h="358036">
                <a:tc>
                  <a:txBody>
                    <a:bodyPr/>
                    <a:lstStyle/>
                    <a:p>
                      <a:pPr algn="l" fontAlgn="base"/>
                      <a:r>
                        <a:rPr lang="en-US" sz="2200" dirty="0"/>
                        <a:t>Signs of heart failure</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2</a:t>
                      </a:r>
                      <a:endParaRPr lang="en-US" sz="2200" b="1" dirty="0">
                        <a:solidFill>
                          <a:srgbClr val="FFFF00"/>
                        </a:solidFill>
                        <a:latin typeface="verdana"/>
                      </a:endParaRPr>
                    </a:p>
                  </a:txBody>
                  <a:tcPr marL="38100" marR="38100" marT="19050" marB="19050" anchor="b"/>
                </a:tc>
              </a:tr>
              <a:tr h="358036">
                <a:tc>
                  <a:txBody>
                    <a:bodyPr/>
                    <a:lstStyle/>
                    <a:p>
                      <a:pPr algn="l" fontAlgn="base"/>
                      <a:r>
                        <a:rPr lang="en-US" sz="2200" dirty="0"/>
                        <a:t>ST-depression on presenting ECG</a:t>
                      </a:r>
                      <a:endParaRPr lang="en-US" sz="2200" b="1" dirty="0">
                        <a:solidFill>
                          <a:srgbClr val="FFFF00"/>
                        </a:solidFill>
                        <a:latin typeface="verdana"/>
                      </a:endParaRPr>
                    </a:p>
                  </a:txBody>
                  <a:tcPr marL="38100" marR="38100" marT="19050" marB="19050" anchor="b"/>
                </a:tc>
                <a:tc>
                  <a:txBody>
                    <a:bodyPr/>
                    <a:lstStyle/>
                    <a:p>
                      <a:pPr algn="ctr" fontAlgn="base"/>
                      <a:r>
                        <a:rPr lang="en-US" sz="2200" dirty="0"/>
                        <a:t>1</a:t>
                      </a:r>
                      <a:endParaRPr lang="en-US" sz="2200" b="1" dirty="0">
                        <a:solidFill>
                          <a:srgbClr val="FFFF00"/>
                        </a:solidFill>
                        <a:latin typeface="verdana"/>
                      </a:endParaRPr>
                    </a:p>
                  </a:txBody>
                  <a:tcPr marL="38100" marR="38100" marT="19050" marB="19050" anchor="b"/>
                </a:tc>
              </a:tr>
            </a:tbl>
          </a:graphicData>
        </a:graphic>
      </p:graphicFrame>
      <p:sp>
        <p:nvSpPr>
          <p:cNvPr id="77873" name="TextBox 4"/>
          <p:cNvSpPr txBox="1">
            <a:spLocks noChangeArrowheads="1"/>
          </p:cNvSpPr>
          <p:nvPr/>
        </p:nvSpPr>
        <p:spPr bwMode="auto">
          <a:xfrm>
            <a:off x="5562600" y="6550025"/>
            <a:ext cx="3352800" cy="261938"/>
          </a:xfrm>
          <a:prstGeom prst="rect">
            <a:avLst/>
          </a:prstGeom>
          <a:noFill/>
          <a:ln w="9525">
            <a:noFill/>
            <a:miter lim="800000"/>
            <a:headEnd/>
            <a:tailEnd/>
          </a:ln>
        </p:spPr>
        <p:txBody>
          <a:bodyPr>
            <a:spAutoFit/>
          </a:bodyPr>
          <a:lstStyle/>
          <a:p>
            <a:pPr>
              <a:defRPr/>
            </a:pPr>
            <a:r>
              <a:rPr lang="en-US" sz="1100" dirty="0" err="1">
                <a:solidFill>
                  <a:schemeClr val="bg1"/>
                </a:solidFill>
                <a:latin typeface="+mn-lt"/>
                <a:cs typeface="Arial" pitchFamily="34" charset="0"/>
              </a:rPr>
              <a:t>Eur</a:t>
            </a:r>
            <a:r>
              <a:rPr lang="en-US" sz="1100" dirty="0">
                <a:solidFill>
                  <a:schemeClr val="bg1"/>
                </a:solidFill>
                <a:latin typeface="+mn-lt"/>
                <a:cs typeface="Arial" pitchFamily="34" charset="0"/>
              </a:rPr>
              <a:t> Heart J (May 2005) 26 (9):865-872</a:t>
            </a:r>
            <a:r>
              <a:rPr lang="en-US" sz="1100" dirty="0">
                <a:solidFill>
                  <a:schemeClr val="bg1"/>
                </a:solidFill>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possible score ranging from 1 to 18.</a:t>
            </a:r>
          </a:p>
          <a:p>
            <a:r>
              <a:rPr lang="en-IN" dirty="0" smtClean="0"/>
              <a:t>The PURSUIT score predicts the risk of death or death/MI at 30 days after admission.</a:t>
            </a:r>
          </a:p>
          <a:p>
            <a:r>
              <a:rPr lang="en-IN" dirty="0" smtClean="0"/>
              <a:t>According to the PURSUIT score ACS patients are divided into low, intermediate and high risk patients, with suggested therapies of early discharge, “watchful waiting” and aggressive </a:t>
            </a:r>
            <a:r>
              <a:rPr lang="en-IN" dirty="0" err="1" smtClean="0"/>
              <a:t>antiplatelet</a:t>
            </a:r>
            <a:r>
              <a:rPr lang="en-IN" dirty="0" smtClean="0"/>
              <a:t> / early invasive strategies respectively</a:t>
            </a:r>
          </a:p>
          <a:p>
            <a:pPr>
              <a:buNone/>
            </a:pPr>
            <a:r>
              <a:rPr lang="en-IN" sz="1200" b="1" dirty="0" smtClean="0">
                <a:solidFill>
                  <a:srgbClr val="FFFF00"/>
                </a:solidFill>
              </a:rPr>
              <a:t>			</a:t>
            </a:r>
          </a:p>
          <a:p>
            <a:pPr>
              <a:buNone/>
            </a:pPr>
            <a:r>
              <a:rPr lang="en-IN" sz="1200" b="1" dirty="0" smtClean="0">
                <a:solidFill>
                  <a:srgbClr val="FFFF00"/>
                </a:solidFill>
              </a:rPr>
              <a:t>			Risk Scores for Patients with Chest Pain: Evaluation in the </a:t>
            </a:r>
            <a:r>
              <a:rPr lang="en-IN" sz="1200" b="1" dirty="0" err="1" smtClean="0">
                <a:solidFill>
                  <a:srgbClr val="FFFF00"/>
                </a:solidFill>
              </a:rPr>
              <a:t>EmergencyDepartment</a:t>
            </a:r>
            <a:endParaRPr lang="en-IN" sz="1200" b="1" dirty="0" smtClean="0">
              <a:solidFill>
                <a:srgbClr val="FFFF00"/>
              </a:solidFill>
            </a:endParaRPr>
          </a:p>
          <a:p>
            <a:pPr>
              <a:buNone/>
            </a:pPr>
            <a:r>
              <a:rPr lang="en-IN" sz="1200" dirty="0" smtClean="0">
                <a:solidFill>
                  <a:srgbClr val="FFFF00"/>
                </a:solidFill>
              </a:rPr>
              <a:t>			B.E. Backus</a:t>
            </a:r>
            <a:r>
              <a:rPr lang="en-IN" sz="700" dirty="0" smtClean="0">
                <a:solidFill>
                  <a:srgbClr val="FFFF00"/>
                </a:solidFill>
              </a:rPr>
              <a:t>1,</a:t>
            </a:r>
            <a:r>
              <a:rPr lang="en-IN" sz="1200" dirty="0" smtClean="0">
                <a:solidFill>
                  <a:srgbClr val="FFFF00"/>
                </a:solidFill>
              </a:rPr>
              <a:t>*, A.J. Six</a:t>
            </a:r>
            <a:r>
              <a:rPr lang="en-IN" sz="700" dirty="0" smtClean="0">
                <a:solidFill>
                  <a:srgbClr val="FFFF00"/>
                </a:solidFill>
              </a:rPr>
              <a:t>2</a:t>
            </a:r>
            <a:r>
              <a:rPr lang="en-IN" sz="1200" dirty="0" smtClean="0">
                <a:solidFill>
                  <a:srgbClr val="FFFF00"/>
                </a:solidFill>
              </a:rPr>
              <a:t>, J.H. Kelder</a:t>
            </a:r>
            <a:r>
              <a:rPr lang="en-IN" sz="700" dirty="0" smtClean="0">
                <a:solidFill>
                  <a:srgbClr val="FFFF00"/>
                </a:solidFill>
              </a:rPr>
              <a:t>3</a:t>
            </a:r>
            <a:r>
              <a:rPr lang="en-IN" sz="1200" dirty="0" smtClean="0">
                <a:solidFill>
                  <a:srgbClr val="FFFF00"/>
                </a:solidFill>
              </a:rPr>
              <a:t>, W.B. Gibler</a:t>
            </a:r>
            <a:r>
              <a:rPr lang="en-IN" sz="700" dirty="0" smtClean="0">
                <a:solidFill>
                  <a:srgbClr val="FFFF00"/>
                </a:solidFill>
              </a:rPr>
              <a:t>4</a:t>
            </a:r>
            <a:r>
              <a:rPr lang="en-IN" sz="1200" dirty="0" smtClean="0">
                <a:solidFill>
                  <a:srgbClr val="FFFF00"/>
                </a:solidFill>
              </a:rPr>
              <a:t>, F.L. Moll</a:t>
            </a:r>
            <a:r>
              <a:rPr lang="en-IN" sz="700" dirty="0" smtClean="0">
                <a:solidFill>
                  <a:srgbClr val="FFFF00"/>
                </a:solidFill>
              </a:rPr>
              <a:t>1 </a:t>
            </a:r>
            <a:r>
              <a:rPr lang="en-IN" sz="1200" dirty="0" smtClean="0">
                <a:solidFill>
                  <a:srgbClr val="FFFF00"/>
                </a:solidFill>
              </a:rPr>
              <a:t>and P.A. Doevendans</a:t>
            </a:r>
            <a:r>
              <a:rPr lang="en-IN" sz="700" dirty="0" smtClean="0">
                <a:solidFill>
                  <a:srgbClr val="FFFF00"/>
                </a:solidFill>
              </a:rPr>
              <a:t>1</a:t>
            </a:r>
          </a:p>
          <a:p>
            <a:pPr>
              <a:buNone/>
            </a:pPr>
            <a:r>
              <a:rPr lang="en-US" sz="700" dirty="0" smtClean="0">
                <a:solidFill>
                  <a:srgbClr val="FFFF00"/>
                </a:solidFill>
              </a:rPr>
              <a:t>			</a:t>
            </a:r>
            <a:r>
              <a:rPr lang="en-IN" sz="1200" b="1" i="1" dirty="0" smtClean="0">
                <a:solidFill>
                  <a:srgbClr val="FFFF00"/>
                </a:solidFill>
              </a:rPr>
              <a:t>Current Cardiology Reviews, 2011, 7, 2-8</a:t>
            </a:r>
            <a:endParaRPr lang="en-IN" sz="1200" dirty="0" smtClean="0">
              <a:solidFill>
                <a:srgbClr val="FFFF00"/>
              </a:solidFill>
            </a:endParaRP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4800" y="0"/>
            <a:ext cx="8229600" cy="1143000"/>
          </a:xfrm>
        </p:spPr>
        <p:txBody>
          <a:bodyPr/>
          <a:lstStyle/>
          <a:p>
            <a:pPr eaLnBrk="1" hangingPunct="1"/>
            <a:r>
              <a:rPr lang="en-US" sz="4000" b="1" smtClean="0">
                <a:solidFill>
                  <a:srgbClr val="FFC000"/>
                </a:solidFill>
              </a:rPr>
              <a:t>GRACE(0–258)</a:t>
            </a:r>
          </a:p>
        </p:txBody>
      </p:sp>
      <p:graphicFrame>
        <p:nvGraphicFramePr>
          <p:cNvPr id="4" name="Content Placeholder 3"/>
          <p:cNvGraphicFramePr>
            <a:graphicFrameLocks noGrp="1"/>
          </p:cNvGraphicFramePr>
          <p:nvPr>
            <p:ph idx="1"/>
          </p:nvPr>
        </p:nvGraphicFramePr>
        <p:xfrm>
          <a:off x="228600" y="914400"/>
          <a:ext cx="1981200" cy="2595880"/>
        </p:xfrm>
        <a:graphic>
          <a:graphicData uri="http://schemas.openxmlformats.org/drawingml/2006/table">
            <a:tbl>
              <a:tblPr firstRow="1" bandRow="1">
                <a:tableStyleId>{F2DE63D5-997A-4646-A377-4702673A728D}</a:tableStyleId>
              </a:tblPr>
              <a:tblGrid>
                <a:gridCol w="1350818"/>
                <a:gridCol w="630382"/>
              </a:tblGrid>
              <a:tr h="370840">
                <a:tc gridSpan="2">
                  <a:txBody>
                    <a:bodyPr/>
                    <a:lstStyle/>
                    <a:p>
                      <a:pPr algn="ctr"/>
                      <a:r>
                        <a:rPr lang="en-US" sz="1800" dirty="0" smtClean="0"/>
                        <a:t>Age (years)</a:t>
                      </a:r>
                      <a:endParaRPr lang="en-US" sz="1800" b="1" dirty="0">
                        <a:solidFill>
                          <a:schemeClr val="bg1"/>
                        </a:solidFill>
                      </a:endParaRPr>
                    </a:p>
                  </a:txBody>
                  <a:tcPr/>
                </a:tc>
                <a:tc hMerge="1">
                  <a:txBody>
                    <a:bodyPr/>
                    <a:lstStyle/>
                    <a:p>
                      <a:endParaRPr lang="en-US" dirty="0"/>
                    </a:p>
                  </a:txBody>
                  <a:tcPr/>
                </a:tc>
              </a:tr>
              <a:tr h="370840">
                <a:tc>
                  <a:txBody>
                    <a:bodyPr/>
                    <a:lstStyle/>
                    <a:p>
                      <a:pPr algn="ctr" fontAlgn="base"/>
                      <a:r>
                        <a:rPr lang="en-US" sz="1800" dirty="0" smtClean="0">
                          <a:solidFill>
                            <a:schemeClr val="bg1"/>
                          </a:solidFill>
                        </a:rPr>
                        <a:t>&lt;40</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0</a:t>
                      </a:r>
                      <a:endParaRPr lang="en-US" sz="1800" b="1" dirty="0">
                        <a:solidFill>
                          <a:schemeClr val="bg1"/>
                        </a:solidFill>
                      </a:endParaRPr>
                    </a:p>
                  </a:txBody>
                  <a:tcPr/>
                </a:tc>
              </a:tr>
              <a:tr h="370840">
                <a:tc>
                  <a:txBody>
                    <a:bodyPr/>
                    <a:lstStyle/>
                    <a:p>
                      <a:pPr algn="ctr" fontAlgn="base"/>
                      <a:r>
                        <a:rPr lang="en-US" sz="1800" dirty="0">
                          <a:solidFill>
                            <a:schemeClr val="bg1"/>
                          </a:solidFill>
                        </a:rPr>
                        <a:t> 40–49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18</a:t>
                      </a:r>
                      <a:endParaRPr lang="en-US" sz="1800" b="1" dirty="0">
                        <a:solidFill>
                          <a:schemeClr val="bg1"/>
                        </a:solidFill>
                        <a:latin typeface="verdana"/>
                      </a:endParaRPr>
                    </a:p>
                  </a:txBody>
                  <a:tcPr marL="38100" marR="38100" marT="19050" marB="19050" anchor="b"/>
                </a:tc>
              </a:tr>
              <a:tr h="370840">
                <a:tc>
                  <a:txBody>
                    <a:bodyPr/>
                    <a:lstStyle/>
                    <a:p>
                      <a:pPr algn="ctr" fontAlgn="base"/>
                      <a:r>
                        <a:rPr lang="en-US" sz="1800" dirty="0">
                          <a:solidFill>
                            <a:schemeClr val="bg1"/>
                          </a:solidFill>
                        </a:rPr>
                        <a:t> 50–59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36</a:t>
                      </a:r>
                      <a:endParaRPr lang="en-US" sz="1800" b="1" dirty="0">
                        <a:solidFill>
                          <a:schemeClr val="bg1"/>
                        </a:solidFill>
                        <a:latin typeface="verdana"/>
                      </a:endParaRPr>
                    </a:p>
                  </a:txBody>
                  <a:tcPr marL="38100" marR="38100" marT="19050" marB="19050" anchor="b"/>
                </a:tc>
              </a:tr>
              <a:tr h="370840">
                <a:tc>
                  <a:txBody>
                    <a:bodyPr/>
                    <a:lstStyle/>
                    <a:p>
                      <a:pPr algn="ctr" fontAlgn="base"/>
                      <a:r>
                        <a:rPr lang="en-US" sz="1800" dirty="0">
                          <a:solidFill>
                            <a:schemeClr val="bg1"/>
                          </a:solidFill>
                        </a:rPr>
                        <a:t> 60–69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55</a:t>
                      </a:r>
                      <a:endParaRPr lang="en-US" sz="1800" b="1" dirty="0">
                        <a:solidFill>
                          <a:schemeClr val="bg1"/>
                        </a:solidFill>
                        <a:latin typeface="verdana"/>
                      </a:endParaRPr>
                    </a:p>
                  </a:txBody>
                  <a:tcPr marL="38100" marR="38100" marT="19050" marB="19050" anchor="b"/>
                </a:tc>
              </a:tr>
              <a:tr h="370840">
                <a:tc>
                  <a:txBody>
                    <a:bodyPr/>
                    <a:lstStyle/>
                    <a:p>
                      <a:pPr algn="ctr" fontAlgn="base"/>
                      <a:r>
                        <a:rPr lang="en-US" sz="1800">
                          <a:solidFill>
                            <a:schemeClr val="bg1"/>
                          </a:solidFill>
                        </a:rPr>
                        <a:t> 70–79</a:t>
                      </a:r>
                      <a:endParaRPr lang="en-US" sz="1800" b="1">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73</a:t>
                      </a:r>
                      <a:endParaRPr lang="en-US" sz="1800" b="1" dirty="0">
                        <a:solidFill>
                          <a:schemeClr val="bg1"/>
                        </a:solidFill>
                        <a:latin typeface="verdana"/>
                      </a:endParaRPr>
                    </a:p>
                  </a:txBody>
                  <a:tcPr marL="38100" marR="38100" marT="19050" marB="19050" anchor="b"/>
                </a:tc>
              </a:tr>
              <a:tr h="370840">
                <a:tc>
                  <a:txBody>
                    <a:bodyPr/>
                    <a:lstStyle/>
                    <a:p>
                      <a:pPr algn="ctr" fontAlgn="base"/>
                      <a:r>
                        <a:rPr lang="en-US" sz="1800">
                          <a:solidFill>
                            <a:schemeClr val="bg1"/>
                          </a:solidFill>
                        </a:rPr>
                        <a:t> ≥80</a:t>
                      </a:r>
                      <a:endParaRPr lang="en-US" sz="1800" b="1">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91</a:t>
                      </a:r>
                      <a:endParaRPr lang="en-US" sz="1800" b="1" dirty="0">
                        <a:solidFill>
                          <a:schemeClr val="bg1"/>
                        </a:solidFill>
                        <a:latin typeface="verdana"/>
                      </a:endParaRPr>
                    </a:p>
                  </a:txBody>
                  <a:tcPr marL="38100" marR="38100" marT="19050" marB="19050" anchor="b"/>
                </a:tc>
              </a:tr>
            </a:tbl>
          </a:graphicData>
        </a:graphic>
      </p:graphicFrame>
      <p:graphicFrame>
        <p:nvGraphicFramePr>
          <p:cNvPr id="5" name="Table 4"/>
          <p:cNvGraphicFramePr>
            <a:graphicFrameLocks noGrp="1"/>
          </p:cNvGraphicFramePr>
          <p:nvPr/>
        </p:nvGraphicFramePr>
        <p:xfrm>
          <a:off x="3073400" y="914400"/>
          <a:ext cx="2489200" cy="2590802"/>
        </p:xfrm>
        <a:graphic>
          <a:graphicData uri="http://schemas.openxmlformats.org/drawingml/2006/table">
            <a:tbl>
              <a:tblPr firstRow="1" bandRow="1">
                <a:tableStyleId>{F2DE63D5-997A-4646-A377-4702673A728D}</a:tableStyleId>
              </a:tblPr>
              <a:tblGrid>
                <a:gridCol w="1524000"/>
                <a:gridCol w="965200"/>
              </a:tblGrid>
              <a:tr h="413151">
                <a:tc gridSpan="2">
                  <a:txBody>
                    <a:bodyPr/>
                    <a:lstStyle/>
                    <a:p>
                      <a:pPr algn="ctr"/>
                      <a:r>
                        <a:rPr lang="en-US" sz="1800" kern="1200" dirty="0" smtClean="0"/>
                        <a:t>Heart rate (</a:t>
                      </a:r>
                      <a:r>
                        <a:rPr lang="en-US" sz="1800" kern="1200" dirty="0" err="1" smtClean="0"/>
                        <a:t>bpm</a:t>
                      </a:r>
                      <a:r>
                        <a:rPr lang="en-US" sz="1800" kern="1200" dirty="0" smtClean="0"/>
                        <a:t>)</a:t>
                      </a:r>
                      <a:endParaRPr lang="en-US" sz="1800" b="1" dirty="0">
                        <a:solidFill>
                          <a:schemeClr val="bg1"/>
                        </a:solidFill>
                      </a:endParaRPr>
                    </a:p>
                  </a:txBody>
                  <a:tcPr/>
                </a:tc>
                <a:tc hMerge="1">
                  <a:txBody>
                    <a:bodyPr/>
                    <a:lstStyle/>
                    <a:p>
                      <a:endParaRPr lang="en-US" dirty="0"/>
                    </a:p>
                  </a:txBody>
                  <a:tcPr/>
                </a:tc>
              </a:tr>
              <a:tr h="413151">
                <a:tc>
                  <a:txBody>
                    <a:bodyPr/>
                    <a:lstStyle/>
                    <a:p>
                      <a:pPr algn="ctr" fontAlgn="base"/>
                      <a:r>
                        <a:rPr lang="en-US" sz="1800" dirty="0" smtClean="0">
                          <a:solidFill>
                            <a:schemeClr val="bg1"/>
                          </a:solidFill>
                        </a:rPr>
                        <a:t>&lt;70</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0</a:t>
                      </a:r>
                      <a:endParaRPr lang="en-US" sz="1800" b="1" dirty="0">
                        <a:solidFill>
                          <a:schemeClr val="bg1"/>
                        </a:solidFill>
                      </a:endParaRPr>
                    </a:p>
                  </a:txBody>
                  <a:tcPr/>
                </a:tc>
              </a:tr>
              <a:tr h="352900">
                <a:tc>
                  <a:txBody>
                    <a:bodyPr/>
                    <a:lstStyle/>
                    <a:p>
                      <a:pPr algn="ctr" fontAlgn="base"/>
                      <a:r>
                        <a:rPr lang="en-US" sz="1800" dirty="0">
                          <a:solidFill>
                            <a:schemeClr val="bg1"/>
                          </a:solidFill>
                        </a:rPr>
                        <a:t> 170–89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7</a:t>
                      </a:r>
                      <a:endParaRPr lang="en-US" sz="1800" b="1" dirty="0">
                        <a:solidFill>
                          <a:schemeClr val="bg1"/>
                        </a:solidFill>
                        <a:latin typeface="verdana"/>
                      </a:endParaRPr>
                    </a:p>
                  </a:txBody>
                  <a:tcPr marL="38100" marR="38100" marT="19050" marB="19050" anchor="b"/>
                </a:tc>
              </a:tr>
              <a:tr h="352900">
                <a:tc>
                  <a:txBody>
                    <a:bodyPr/>
                    <a:lstStyle/>
                    <a:p>
                      <a:pPr algn="ctr" fontAlgn="base"/>
                      <a:r>
                        <a:rPr lang="en-US" sz="1800" dirty="0">
                          <a:solidFill>
                            <a:schemeClr val="bg1"/>
                          </a:solidFill>
                        </a:rPr>
                        <a:t> 190–109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13</a:t>
                      </a:r>
                      <a:endParaRPr lang="en-US" sz="1800" b="1" dirty="0">
                        <a:solidFill>
                          <a:schemeClr val="bg1"/>
                        </a:solidFill>
                        <a:latin typeface="verdana"/>
                      </a:endParaRPr>
                    </a:p>
                  </a:txBody>
                  <a:tcPr marL="38100" marR="38100" marT="19050" marB="19050" anchor="b"/>
                </a:tc>
              </a:tr>
              <a:tr h="352900">
                <a:tc>
                  <a:txBody>
                    <a:bodyPr/>
                    <a:lstStyle/>
                    <a:p>
                      <a:pPr algn="ctr" fontAlgn="base"/>
                      <a:r>
                        <a:rPr lang="en-US" sz="1800" dirty="0">
                          <a:solidFill>
                            <a:schemeClr val="bg1"/>
                          </a:solidFill>
                        </a:rPr>
                        <a:t> 110–149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23</a:t>
                      </a:r>
                      <a:endParaRPr lang="en-US" sz="1800" b="1" dirty="0">
                        <a:solidFill>
                          <a:schemeClr val="bg1"/>
                        </a:solidFill>
                        <a:latin typeface="verdana"/>
                      </a:endParaRPr>
                    </a:p>
                  </a:txBody>
                  <a:tcPr marL="38100" marR="38100" marT="19050" marB="19050" anchor="b"/>
                </a:tc>
              </a:tr>
              <a:tr h="352900">
                <a:tc>
                  <a:txBody>
                    <a:bodyPr/>
                    <a:lstStyle/>
                    <a:p>
                      <a:pPr algn="ctr" fontAlgn="base"/>
                      <a:r>
                        <a:rPr lang="en-US" sz="1800" dirty="0">
                          <a:solidFill>
                            <a:schemeClr val="bg1"/>
                          </a:solidFill>
                        </a:rPr>
                        <a:t> 150–199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36</a:t>
                      </a:r>
                      <a:endParaRPr lang="en-US" sz="1800" b="1" dirty="0">
                        <a:solidFill>
                          <a:schemeClr val="bg1"/>
                        </a:solidFill>
                        <a:latin typeface="verdana"/>
                      </a:endParaRPr>
                    </a:p>
                  </a:txBody>
                  <a:tcPr marL="38100" marR="38100" marT="19050" marB="19050" anchor="b"/>
                </a:tc>
              </a:tr>
              <a:tr h="352900">
                <a:tc>
                  <a:txBody>
                    <a:bodyPr/>
                    <a:lstStyle/>
                    <a:p>
                      <a:pPr algn="ctr" fontAlgn="base"/>
                      <a:r>
                        <a:rPr lang="en-US" sz="1800" dirty="0">
                          <a:solidFill>
                            <a:schemeClr val="bg1"/>
                          </a:solidFill>
                        </a:rPr>
                        <a:t> &gt;200</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46</a:t>
                      </a:r>
                      <a:endParaRPr lang="en-US" sz="1800" b="1" dirty="0">
                        <a:solidFill>
                          <a:schemeClr val="bg1"/>
                        </a:solidFill>
                        <a:latin typeface="verdana"/>
                      </a:endParaRPr>
                    </a:p>
                  </a:txBody>
                  <a:tcPr marL="38100" marR="38100" marT="19050" marB="19050" anchor="b"/>
                </a:tc>
              </a:tr>
            </a:tbl>
          </a:graphicData>
        </a:graphic>
      </p:graphicFrame>
      <p:graphicFrame>
        <p:nvGraphicFramePr>
          <p:cNvPr id="6" name="Table 5"/>
          <p:cNvGraphicFramePr>
            <a:graphicFrameLocks noGrp="1"/>
          </p:cNvGraphicFramePr>
          <p:nvPr/>
        </p:nvGraphicFramePr>
        <p:xfrm>
          <a:off x="6019800" y="914400"/>
          <a:ext cx="2819400" cy="2606040"/>
        </p:xfrm>
        <a:graphic>
          <a:graphicData uri="http://schemas.openxmlformats.org/drawingml/2006/table">
            <a:tbl>
              <a:tblPr firstRow="1" bandRow="1">
                <a:tableStyleId>{F2DE63D5-997A-4646-A377-4702673A728D}</a:tableStyleId>
              </a:tblPr>
              <a:tblGrid>
                <a:gridCol w="1409700"/>
                <a:gridCol w="1409700"/>
              </a:tblGrid>
              <a:tr h="328871">
                <a:tc gridSpan="2">
                  <a:txBody>
                    <a:bodyPr/>
                    <a:lstStyle/>
                    <a:p>
                      <a:pPr algn="ctr"/>
                      <a:r>
                        <a:rPr lang="en-US" sz="1800" kern="1200" dirty="0" smtClean="0"/>
                        <a:t>Systolic BP (mmHg)</a:t>
                      </a:r>
                      <a:endParaRPr lang="en-US" sz="1800" b="1" dirty="0">
                        <a:solidFill>
                          <a:schemeClr val="bg1"/>
                        </a:solidFill>
                      </a:endParaRPr>
                    </a:p>
                  </a:txBody>
                  <a:tcPr/>
                </a:tc>
                <a:tc hMerge="1">
                  <a:txBody>
                    <a:bodyPr/>
                    <a:lstStyle/>
                    <a:p>
                      <a:endParaRPr lang="en-US" dirty="0"/>
                    </a:p>
                  </a:txBody>
                  <a:tcPr/>
                </a:tc>
              </a:tr>
              <a:tr h="328871">
                <a:tc>
                  <a:txBody>
                    <a:bodyPr/>
                    <a:lstStyle/>
                    <a:p>
                      <a:pPr algn="ctr" fontAlgn="base"/>
                      <a:r>
                        <a:rPr lang="en-US" sz="1800" dirty="0" smtClean="0">
                          <a:solidFill>
                            <a:schemeClr val="bg1"/>
                          </a:solidFill>
                        </a:rPr>
                        <a:t>&lt;80</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63</a:t>
                      </a:r>
                      <a:endParaRPr lang="en-US" sz="1800" b="1" dirty="0">
                        <a:solidFill>
                          <a:schemeClr val="bg1"/>
                        </a:solidFill>
                      </a:endParaRPr>
                    </a:p>
                  </a:txBody>
                  <a:tcPr/>
                </a:tc>
              </a:tr>
              <a:tr h="280911">
                <a:tc>
                  <a:txBody>
                    <a:bodyPr/>
                    <a:lstStyle/>
                    <a:p>
                      <a:pPr algn="ctr" fontAlgn="base"/>
                      <a:r>
                        <a:rPr lang="en-US" sz="1800" dirty="0">
                          <a:solidFill>
                            <a:schemeClr val="bg1"/>
                          </a:solidFill>
                        </a:rPr>
                        <a:t> 180–99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58</a:t>
                      </a:r>
                      <a:endParaRPr lang="en-US" sz="1800" b="1" dirty="0">
                        <a:solidFill>
                          <a:schemeClr val="bg1"/>
                        </a:solidFill>
                        <a:latin typeface="verdana"/>
                      </a:endParaRPr>
                    </a:p>
                  </a:txBody>
                  <a:tcPr marL="38100" marR="38100" marT="19050" marB="19050" anchor="b"/>
                </a:tc>
              </a:tr>
              <a:tr h="280911">
                <a:tc>
                  <a:txBody>
                    <a:bodyPr/>
                    <a:lstStyle/>
                    <a:p>
                      <a:pPr algn="ctr" fontAlgn="base"/>
                      <a:r>
                        <a:rPr lang="en-US" sz="1800" dirty="0">
                          <a:solidFill>
                            <a:schemeClr val="bg1"/>
                          </a:solidFill>
                        </a:rPr>
                        <a:t> 100–119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47</a:t>
                      </a:r>
                      <a:endParaRPr lang="en-US" sz="1800" b="1" dirty="0">
                        <a:solidFill>
                          <a:schemeClr val="bg1"/>
                        </a:solidFill>
                        <a:latin typeface="verdana"/>
                      </a:endParaRPr>
                    </a:p>
                  </a:txBody>
                  <a:tcPr marL="38100" marR="38100" marT="19050" marB="19050" anchor="b"/>
                </a:tc>
              </a:tr>
              <a:tr h="280911">
                <a:tc>
                  <a:txBody>
                    <a:bodyPr/>
                    <a:lstStyle/>
                    <a:p>
                      <a:pPr algn="ctr" fontAlgn="base"/>
                      <a:r>
                        <a:rPr lang="en-US" sz="1800" dirty="0">
                          <a:solidFill>
                            <a:schemeClr val="bg1"/>
                          </a:solidFill>
                        </a:rPr>
                        <a:t> 120–139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37</a:t>
                      </a:r>
                      <a:endParaRPr lang="en-US" sz="1800" b="1" dirty="0">
                        <a:solidFill>
                          <a:schemeClr val="bg1"/>
                        </a:solidFill>
                        <a:latin typeface="verdana"/>
                      </a:endParaRPr>
                    </a:p>
                  </a:txBody>
                  <a:tcPr marL="38100" marR="38100" marT="19050" marB="19050" anchor="b"/>
                </a:tc>
              </a:tr>
              <a:tr h="280911">
                <a:tc>
                  <a:txBody>
                    <a:bodyPr/>
                    <a:lstStyle/>
                    <a:p>
                      <a:pPr algn="ctr" fontAlgn="base"/>
                      <a:r>
                        <a:rPr lang="en-US" sz="1800">
                          <a:solidFill>
                            <a:schemeClr val="bg1"/>
                          </a:solidFill>
                        </a:rPr>
                        <a:t> 140–159</a:t>
                      </a:r>
                      <a:endParaRPr lang="en-US" sz="1800" b="1">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26</a:t>
                      </a:r>
                      <a:endParaRPr lang="en-US" sz="1800" b="1" dirty="0">
                        <a:solidFill>
                          <a:schemeClr val="bg1"/>
                        </a:solidFill>
                        <a:latin typeface="verdana"/>
                      </a:endParaRPr>
                    </a:p>
                  </a:txBody>
                  <a:tcPr marL="38100" marR="38100" marT="19050" marB="19050" anchor="b"/>
                </a:tc>
              </a:tr>
              <a:tr h="280911">
                <a:tc>
                  <a:txBody>
                    <a:bodyPr/>
                    <a:lstStyle/>
                    <a:p>
                      <a:pPr algn="ctr" fontAlgn="base"/>
                      <a:r>
                        <a:rPr lang="en-US" sz="1800">
                          <a:solidFill>
                            <a:schemeClr val="bg1"/>
                          </a:solidFill>
                        </a:rPr>
                        <a:t> 160–199</a:t>
                      </a:r>
                      <a:endParaRPr lang="en-US" sz="1800" b="1">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11</a:t>
                      </a:r>
                      <a:endParaRPr lang="en-US" sz="1800" b="1" dirty="0">
                        <a:solidFill>
                          <a:schemeClr val="bg1"/>
                        </a:solidFill>
                        <a:latin typeface="verdana"/>
                      </a:endParaRPr>
                    </a:p>
                  </a:txBody>
                  <a:tcPr marL="38100" marR="38100" marT="19050" marB="19050" anchor="b"/>
                </a:tc>
              </a:tr>
              <a:tr h="280911">
                <a:tc>
                  <a:txBody>
                    <a:bodyPr/>
                    <a:lstStyle/>
                    <a:p>
                      <a:pPr algn="ctr" fontAlgn="base"/>
                      <a:r>
                        <a:rPr lang="en-US" sz="1800" dirty="0">
                          <a:solidFill>
                            <a:schemeClr val="bg1"/>
                          </a:solidFill>
                        </a:rPr>
                        <a:t> &gt;200</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0</a:t>
                      </a:r>
                      <a:endParaRPr lang="en-US" sz="1800" b="1" dirty="0">
                        <a:solidFill>
                          <a:schemeClr val="bg1"/>
                        </a:solidFill>
                        <a:latin typeface="verdana"/>
                      </a:endParaRPr>
                    </a:p>
                  </a:txBody>
                  <a:tcPr marL="38100" marR="38100" marT="19050" marB="19050" anchor="b"/>
                </a:tc>
              </a:tr>
            </a:tbl>
          </a:graphicData>
        </a:graphic>
      </p:graphicFrame>
      <p:graphicFrame>
        <p:nvGraphicFramePr>
          <p:cNvPr id="7" name="Table 6"/>
          <p:cNvGraphicFramePr>
            <a:graphicFrameLocks noGrp="1"/>
          </p:cNvGraphicFramePr>
          <p:nvPr/>
        </p:nvGraphicFramePr>
        <p:xfrm>
          <a:off x="2771800" y="3657600"/>
          <a:ext cx="2790800" cy="2861555"/>
        </p:xfrm>
        <a:graphic>
          <a:graphicData uri="http://schemas.openxmlformats.org/drawingml/2006/table">
            <a:tbl>
              <a:tblPr firstRow="1" bandRow="1">
                <a:tableStyleId>{F2DE63D5-997A-4646-A377-4702673A728D}</a:tableStyleId>
              </a:tblPr>
              <a:tblGrid>
                <a:gridCol w="1993428"/>
                <a:gridCol w="797372"/>
              </a:tblGrid>
              <a:tr h="621275">
                <a:tc gridSpan="2">
                  <a:txBody>
                    <a:bodyPr/>
                    <a:lstStyle/>
                    <a:p>
                      <a:pPr algn="l"/>
                      <a:r>
                        <a:rPr lang="en-US" sz="1800" kern="1200" dirty="0" smtClean="0"/>
                        <a:t>Creatinine  (mg/dL)</a:t>
                      </a:r>
                      <a:endParaRPr lang="en-US" sz="1800" b="1" dirty="0">
                        <a:solidFill>
                          <a:schemeClr val="bg1"/>
                        </a:solidFill>
                      </a:endParaRPr>
                    </a:p>
                  </a:txBody>
                  <a:tcPr/>
                </a:tc>
                <a:tc hMerge="1">
                  <a:txBody>
                    <a:bodyPr/>
                    <a:lstStyle/>
                    <a:p>
                      <a:endParaRPr lang="en-US" dirty="0"/>
                    </a:p>
                  </a:txBody>
                  <a:tcPr/>
                </a:tc>
              </a:tr>
              <a:tr h="347914">
                <a:tc>
                  <a:txBody>
                    <a:bodyPr/>
                    <a:lstStyle/>
                    <a:p>
                      <a:pPr algn="ctr" fontAlgn="base"/>
                      <a:r>
                        <a:rPr lang="en-US" sz="1800" dirty="0" smtClean="0">
                          <a:solidFill>
                            <a:schemeClr val="bg1"/>
                          </a:solidFill>
                        </a:rPr>
                        <a:t>0.0-</a:t>
                      </a:r>
                      <a:r>
                        <a:rPr lang="en-US" sz="1800" baseline="0" dirty="0" smtClean="0">
                          <a:solidFill>
                            <a:schemeClr val="bg1"/>
                          </a:solidFill>
                        </a:rPr>
                        <a:t> 0.39</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2</a:t>
                      </a:r>
                      <a:endParaRPr lang="en-US" sz="1800" b="1" dirty="0">
                        <a:solidFill>
                          <a:schemeClr val="bg1"/>
                        </a:solidFill>
                      </a:endParaRPr>
                    </a:p>
                  </a:txBody>
                  <a:tcPr/>
                </a:tc>
              </a:tr>
              <a:tr h="304425">
                <a:tc>
                  <a:txBody>
                    <a:bodyPr/>
                    <a:lstStyle/>
                    <a:p>
                      <a:pPr algn="ctr" fontAlgn="base"/>
                      <a:r>
                        <a:rPr lang="en-US" sz="1800" dirty="0">
                          <a:solidFill>
                            <a:schemeClr val="bg1"/>
                          </a:solidFill>
                        </a:rPr>
                        <a:t> 0.4–0.79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5</a:t>
                      </a:r>
                      <a:endParaRPr lang="en-US" sz="1800" b="1" dirty="0">
                        <a:solidFill>
                          <a:schemeClr val="bg1"/>
                        </a:solidFill>
                        <a:latin typeface="verdana"/>
                      </a:endParaRPr>
                    </a:p>
                  </a:txBody>
                  <a:tcPr marL="38100" marR="38100" marT="19050" marB="19050" anchor="b"/>
                </a:tc>
              </a:tr>
              <a:tr h="304425">
                <a:tc>
                  <a:txBody>
                    <a:bodyPr/>
                    <a:lstStyle/>
                    <a:p>
                      <a:pPr algn="ctr" fontAlgn="base"/>
                      <a:r>
                        <a:rPr lang="en-US" sz="1800" dirty="0">
                          <a:solidFill>
                            <a:schemeClr val="bg1"/>
                          </a:solidFill>
                        </a:rPr>
                        <a:t> 0.8–1.19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8</a:t>
                      </a:r>
                      <a:endParaRPr lang="en-US" sz="1800" b="1" dirty="0">
                        <a:solidFill>
                          <a:schemeClr val="bg1"/>
                        </a:solidFill>
                        <a:latin typeface="verdana"/>
                      </a:endParaRPr>
                    </a:p>
                  </a:txBody>
                  <a:tcPr marL="38100" marR="38100" marT="19050" marB="19050" anchor="b"/>
                </a:tc>
              </a:tr>
              <a:tr h="304425">
                <a:tc>
                  <a:txBody>
                    <a:bodyPr/>
                    <a:lstStyle/>
                    <a:p>
                      <a:pPr algn="ctr" fontAlgn="base"/>
                      <a:r>
                        <a:rPr lang="en-US" sz="1800" dirty="0">
                          <a:solidFill>
                            <a:schemeClr val="bg1"/>
                          </a:solidFill>
                        </a:rPr>
                        <a:t> 1.2–1.59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11</a:t>
                      </a:r>
                      <a:endParaRPr lang="en-US" sz="1800" b="1" dirty="0">
                        <a:solidFill>
                          <a:schemeClr val="bg1"/>
                        </a:solidFill>
                        <a:latin typeface="verdana"/>
                      </a:endParaRPr>
                    </a:p>
                  </a:txBody>
                  <a:tcPr marL="38100" marR="38100" marT="19050" marB="19050" anchor="b"/>
                </a:tc>
              </a:tr>
              <a:tr h="304425">
                <a:tc>
                  <a:txBody>
                    <a:bodyPr/>
                    <a:lstStyle/>
                    <a:p>
                      <a:pPr algn="ctr" fontAlgn="base"/>
                      <a:r>
                        <a:rPr lang="en-US" sz="1800" dirty="0">
                          <a:solidFill>
                            <a:schemeClr val="bg1"/>
                          </a:solidFill>
                        </a:rPr>
                        <a:t> 1.6–1.99</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14</a:t>
                      </a:r>
                      <a:endParaRPr lang="en-US" sz="1800" b="1" dirty="0">
                        <a:solidFill>
                          <a:schemeClr val="bg1"/>
                        </a:solidFill>
                        <a:latin typeface="verdana"/>
                      </a:endParaRPr>
                    </a:p>
                  </a:txBody>
                  <a:tcPr marL="38100" marR="38100" marT="19050" marB="19050" anchor="b"/>
                </a:tc>
              </a:tr>
              <a:tr h="304425">
                <a:tc>
                  <a:txBody>
                    <a:bodyPr/>
                    <a:lstStyle/>
                    <a:p>
                      <a:pPr algn="ctr" fontAlgn="base"/>
                      <a:r>
                        <a:rPr lang="en-US" sz="1800">
                          <a:solidFill>
                            <a:schemeClr val="bg1"/>
                          </a:solidFill>
                        </a:rPr>
                        <a:t> 0.2–3.99</a:t>
                      </a:r>
                      <a:endParaRPr lang="en-US" sz="1800" b="1">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23</a:t>
                      </a:r>
                      <a:endParaRPr lang="en-US" sz="1800" b="1" dirty="0">
                        <a:solidFill>
                          <a:schemeClr val="bg1"/>
                        </a:solidFill>
                        <a:latin typeface="verdana"/>
                      </a:endParaRPr>
                    </a:p>
                  </a:txBody>
                  <a:tcPr marL="38100" marR="38100" marT="19050" marB="19050" anchor="b"/>
                </a:tc>
              </a:tr>
              <a:tr h="304425">
                <a:tc>
                  <a:txBody>
                    <a:bodyPr/>
                    <a:lstStyle/>
                    <a:p>
                      <a:pPr algn="ctr" fontAlgn="base"/>
                      <a:r>
                        <a:rPr lang="en-US" sz="1800">
                          <a:solidFill>
                            <a:schemeClr val="bg1"/>
                          </a:solidFill>
                        </a:rPr>
                        <a:t> &gt;4</a:t>
                      </a:r>
                      <a:endParaRPr lang="en-US" sz="1800" b="1">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31</a:t>
                      </a:r>
                      <a:endParaRPr lang="en-US" sz="1800" b="1" dirty="0">
                        <a:solidFill>
                          <a:schemeClr val="bg1"/>
                        </a:solidFill>
                        <a:latin typeface="verdana"/>
                      </a:endParaRPr>
                    </a:p>
                  </a:txBody>
                  <a:tcPr marL="38100" marR="38100" marT="19050" marB="19050" anchor="b"/>
                </a:tc>
              </a:tr>
            </a:tbl>
          </a:graphicData>
        </a:graphic>
      </p:graphicFrame>
      <p:graphicFrame>
        <p:nvGraphicFramePr>
          <p:cNvPr id="8" name="Table 7"/>
          <p:cNvGraphicFramePr>
            <a:graphicFrameLocks noGrp="1"/>
          </p:cNvGraphicFramePr>
          <p:nvPr/>
        </p:nvGraphicFramePr>
        <p:xfrm>
          <a:off x="228600" y="4022725"/>
          <a:ext cx="2209800" cy="1676400"/>
        </p:xfrm>
        <a:graphic>
          <a:graphicData uri="http://schemas.openxmlformats.org/drawingml/2006/table">
            <a:tbl>
              <a:tblPr firstRow="1" bandRow="1">
                <a:tableStyleId>{F2DE63D5-997A-4646-A377-4702673A728D}</a:tableStyleId>
              </a:tblPr>
              <a:tblGrid>
                <a:gridCol w="1104900"/>
                <a:gridCol w="1104900"/>
              </a:tblGrid>
              <a:tr h="0">
                <a:tc gridSpan="2">
                  <a:txBody>
                    <a:bodyPr/>
                    <a:lstStyle/>
                    <a:p>
                      <a:pPr algn="ctr" fontAlgn="base"/>
                      <a:r>
                        <a:rPr lang="en-US" sz="2200" dirty="0" err="1"/>
                        <a:t>Killip</a:t>
                      </a:r>
                      <a:r>
                        <a:rPr lang="en-US" sz="2200" dirty="0"/>
                        <a:t> class</a:t>
                      </a:r>
                      <a:endParaRPr lang="en-US" sz="2200" b="1" dirty="0">
                        <a:solidFill>
                          <a:schemeClr val="bg1"/>
                        </a:solidFill>
                        <a:latin typeface="verdana"/>
                      </a:endParaRPr>
                    </a:p>
                  </a:txBody>
                  <a:tcPr marL="38100" marR="38100" marT="19050" marB="19050" anchor="b"/>
                </a:tc>
                <a:tc hMerge="1">
                  <a:txBody>
                    <a:bodyPr/>
                    <a:lstStyle/>
                    <a:p>
                      <a:pPr algn="l" fontAlgn="base"/>
                      <a:endParaRPr lang="en-US" b="0" dirty="0">
                        <a:latin typeface="verdana"/>
                      </a:endParaRPr>
                    </a:p>
                  </a:txBody>
                  <a:tcPr marL="38100" marR="38100" marT="19050" marB="19050" anchor="b"/>
                </a:tc>
              </a:tr>
              <a:tr h="0">
                <a:tc>
                  <a:txBody>
                    <a:bodyPr/>
                    <a:lstStyle/>
                    <a:p>
                      <a:pPr algn="l" fontAlgn="base"/>
                      <a:r>
                        <a:rPr lang="en-US" sz="1800" dirty="0" smtClean="0">
                          <a:solidFill>
                            <a:schemeClr val="bg1"/>
                          </a:solidFill>
                        </a:rPr>
                        <a:t>Class</a:t>
                      </a:r>
                      <a:r>
                        <a:rPr lang="en-US" sz="1800" baseline="0" dirty="0" smtClean="0">
                          <a:solidFill>
                            <a:schemeClr val="bg1"/>
                          </a:solidFill>
                        </a:rPr>
                        <a:t> I</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0</a:t>
                      </a:r>
                      <a:endParaRPr lang="en-US" sz="1800" b="1" dirty="0">
                        <a:solidFill>
                          <a:schemeClr val="bg1"/>
                        </a:solidFill>
                      </a:endParaRPr>
                    </a:p>
                  </a:txBody>
                  <a:tcPr/>
                </a:tc>
              </a:tr>
              <a:tr h="0">
                <a:tc>
                  <a:txBody>
                    <a:bodyPr/>
                    <a:lstStyle/>
                    <a:p>
                      <a:pPr algn="l" fontAlgn="base"/>
                      <a:r>
                        <a:rPr lang="en-US" sz="1800" dirty="0" smtClean="0">
                          <a:solidFill>
                            <a:schemeClr val="bg1"/>
                          </a:solidFill>
                        </a:rPr>
                        <a:t>Class </a:t>
                      </a:r>
                      <a:r>
                        <a:rPr lang="en-US" sz="1800" dirty="0">
                          <a:solidFill>
                            <a:schemeClr val="bg1"/>
                          </a:solidFill>
                        </a:rPr>
                        <a:t>II</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21</a:t>
                      </a:r>
                      <a:endParaRPr lang="en-US" sz="1800" b="1" dirty="0">
                        <a:solidFill>
                          <a:schemeClr val="bg1"/>
                        </a:solidFill>
                        <a:latin typeface="verdana"/>
                      </a:endParaRPr>
                    </a:p>
                  </a:txBody>
                  <a:tcPr marL="38100" marR="38100" marT="19050" marB="19050" anchor="b"/>
                </a:tc>
              </a:tr>
              <a:tr h="0">
                <a:tc>
                  <a:txBody>
                    <a:bodyPr/>
                    <a:lstStyle/>
                    <a:p>
                      <a:pPr algn="l" fontAlgn="base"/>
                      <a:r>
                        <a:rPr lang="en-US" sz="1800" dirty="0" smtClean="0">
                          <a:solidFill>
                            <a:schemeClr val="bg1"/>
                          </a:solidFill>
                        </a:rPr>
                        <a:t>Class </a:t>
                      </a:r>
                      <a:r>
                        <a:rPr lang="en-US" sz="1800" dirty="0">
                          <a:solidFill>
                            <a:schemeClr val="bg1"/>
                          </a:solidFill>
                        </a:rPr>
                        <a:t>III</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43</a:t>
                      </a:r>
                      <a:endParaRPr lang="en-US" sz="1800" b="1" dirty="0">
                        <a:solidFill>
                          <a:schemeClr val="bg1"/>
                        </a:solidFill>
                        <a:latin typeface="verdana"/>
                      </a:endParaRPr>
                    </a:p>
                  </a:txBody>
                  <a:tcPr marL="38100" marR="38100" marT="19050" marB="19050" anchor="b"/>
                </a:tc>
              </a:tr>
              <a:tr h="0">
                <a:tc>
                  <a:txBody>
                    <a:bodyPr/>
                    <a:lstStyle/>
                    <a:p>
                      <a:pPr algn="l" fontAlgn="base"/>
                      <a:r>
                        <a:rPr lang="en-US" sz="1800" dirty="0" smtClean="0">
                          <a:solidFill>
                            <a:schemeClr val="bg1"/>
                          </a:solidFill>
                        </a:rPr>
                        <a:t>Class </a:t>
                      </a:r>
                      <a:r>
                        <a:rPr lang="en-US" sz="1800" dirty="0">
                          <a:solidFill>
                            <a:schemeClr val="bg1"/>
                          </a:solidFill>
                        </a:rPr>
                        <a:t>IV</a:t>
                      </a:r>
                      <a:endParaRPr lang="en-US" sz="1800" b="1" dirty="0">
                        <a:solidFill>
                          <a:schemeClr val="bg1"/>
                        </a:solidFill>
                        <a:latin typeface="verdana"/>
                      </a:endParaRPr>
                    </a:p>
                  </a:txBody>
                  <a:tcPr marL="38100" marR="38100" marT="19050" marB="19050" anchor="b"/>
                </a:tc>
                <a:tc>
                  <a:txBody>
                    <a:bodyPr/>
                    <a:lstStyle/>
                    <a:p>
                      <a:pPr algn="ctr" fontAlgn="base"/>
                      <a:r>
                        <a:rPr lang="en-US" sz="1800" dirty="0">
                          <a:solidFill>
                            <a:schemeClr val="bg1"/>
                          </a:solidFill>
                        </a:rPr>
                        <a:t>64</a:t>
                      </a:r>
                      <a:endParaRPr lang="en-US" sz="1800" b="1" dirty="0">
                        <a:solidFill>
                          <a:schemeClr val="bg1"/>
                        </a:solidFill>
                        <a:latin typeface="verdana"/>
                      </a:endParaRPr>
                    </a:p>
                  </a:txBody>
                  <a:tcPr marL="38100" marR="38100" marT="19050" marB="19050" anchor="b"/>
                </a:tc>
              </a:tr>
            </a:tbl>
          </a:graphicData>
        </a:graphic>
      </p:graphicFrame>
      <p:graphicFrame>
        <p:nvGraphicFramePr>
          <p:cNvPr id="9" name="Table 8"/>
          <p:cNvGraphicFramePr>
            <a:graphicFrameLocks noGrp="1"/>
          </p:cNvGraphicFramePr>
          <p:nvPr/>
        </p:nvGraphicFramePr>
        <p:xfrm>
          <a:off x="6172200" y="4191000"/>
          <a:ext cx="2743200" cy="1760220"/>
        </p:xfrm>
        <a:graphic>
          <a:graphicData uri="http://schemas.openxmlformats.org/drawingml/2006/table">
            <a:tbl>
              <a:tblPr firstRow="1" bandRow="1">
                <a:tableStyleId>{F2DE63D5-997A-4646-A377-4702673A728D}</a:tableStyleId>
              </a:tblPr>
              <a:tblGrid>
                <a:gridCol w="2194560"/>
                <a:gridCol w="548640"/>
              </a:tblGrid>
              <a:tr h="485140">
                <a:tc>
                  <a:txBody>
                    <a:bodyPr/>
                    <a:lstStyle/>
                    <a:p>
                      <a:pPr algn="l" fontAlgn="base"/>
                      <a:r>
                        <a:rPr lang="en-US" sz="1800" dirty="0"/>
                        <a:t>Cardiac arrest at </a:t>
                      </a:r>
                      <a:r>
                        <a:rPr lang="en-US" sz="1800" dirty="0" smtClean="0"/>
                        <a:t>admission</a:t>
                      </a:r>
                      <a:endParaRPr lang="en-US" sz="1800" b="1" dirty="0">
                        <a:solidFill>
                          <a:srgbClr val="FFFF00"/>
                        </a:solidFill>
                        <a:latin typeface="verdana"/>
                      </a:endParaRPr>
                    </a:p>
                  </a:txBody>
                  <a:tcPr marL="38100" marR="38100" marT="19050" marB="19050" anchor="b"/>
                </a:tc>
                <a:tc>
                  <a:txBody>
                    <a:bodyPr/>
                    <a:lstStyle/>
                    <a:p>
                      <a:pPr algn="ctr" fontAlgn="base"/>
                      <a:r>
                        <a:rPr lang="en-US" sz="1800" dirty="0"/>
                        <a:t>43</a:t>
                      </a:r>
                      <a:endParaRPr lang="en-US" sz="1800" b="1" dirty="0">
                        <a:solidFill>
                          <a:srgbClr val="FFFF00"/>
                        </a:solidFill>
                        <a:latin typeface="verdana"/>
                      </a:endParaRPr>
                    </a:p>
                  </a:txBody>
                  <a:tcPr marL="38100" marR="38100" marT="19050" marB="19050" anchor="b"/>
                </a:tc>
              </a:tr>
              <a:tr h="485140">
                <a:tc>
                  <a:txBody>
                    <a:bodyPr/>
                    <a:lstStyle/>
                    <a:p>
                      <a:pPr algn="ctr" fontAlgn="base"/>
                      <a:r>
                        <a:rPr lang="en-US" sz="1800" dirty="0">
                          <a:solidFill>
                            <a:schemeClr val="bg1"/>
                          </a:solidFill>
                        </a:rPr>
                        <a:t>Elevated cardiac markers</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15</a:t>
                      </a:r>
                      <a:endParaRPr lang="en-US" sz="1800" b="1" dirty="0">
                        <a:solidFill>
                          <a:schemeClr val="bg1"/>
                        </a:solidFill>
                      </a:endParaRPr>
                    </a:p>
                  </a:txBody>
                  <a:tcPr marL="38100" marR="38100" marT="19050" marB="19050" anchor="b"/>
                </a:tc>
              </a:tr>
              <a:tr h="485140">
                <a:tc>
                  <a:txBody>
                    <a:bodyPr/>
                    <a:lstStyle/>
                    <a:p>
                      <a:pPr algn="ctr" fontAlgn="base"/>
                      <a:r>
                        <a:rPr lang="en-US" sz="1800" dirty="0">
                          <a:solidFill>
                            <a:schemeClr val="bg1"/>
                          </a:solidFill>
                        </a:rPr>
                        <a:t>ST-segment deviation</a:t>
                      </a:r>
                      <a:endParaRPr lang="en-US" sz="1800" b="1" dirty="0">
                        <a:solidFill>
                          <a:schemeClr val="bg1"/>
                        </a:solidFill>
                        <a:latin typeface="verdana"/>
                      </a:endParaRPr>
                    </a:p>
                  </a:txBody>
                  <a:tcPr marL="38100" marR="38100" marT="19050" marB="19050" anchor="b"/>
                </a:tc>
                <a:tc>
                  <a:txBody>
                    <a:bodyPr/>
                    <a:lstStyle/>
                    <a:p>
                      <a:pPr algn="ctr"/>
                      <a:r>
                        <a:rPr lang="en-US" sz="1800" dirty="0" smtClean="0">
                          <a:solidFill>
                            <a:schemeClr val="bg1"/>
                          </a:solidFill>
                        </a:rPr>
                        <a:t>30</a:t>
                      </a:r>
                      <a:endParaRPr lang="en-US" sz="1800" b="1" dirty="0">
                        <a:solidFill>
                          <a:schemeClr val="bg1"/>
                        </a:solidFill>
                      </a:endParaRPr>
                    </a:p>
                  </a:txBody>
                  <a:tcPr marL="38100" marR="38100" marT="19050" marB="19050" anchor="b"/>
                </a:tc>
              </a:tr>
            </a:tbl>
          </a:graphicData>
        </a:graphic>
      </p:graphicFrame>
      <p:sp>
        <p:nvSpPr>
          <p:cNvPr id="78990" name="TextBox 9"/>
          <p:cNvSpPr txBox="1">
            <a:spLocks noChangeArrowheads="1"/>
          </p:cNvSpPr>
          <p:nvPr/>
        </p:nvSpPr>
        <p:spPr bwMode="auto">
          <a:xfrm>
            <a:off x="6400800" y="6519863"/>
            <a:ext cx="2743200" cy="276999"/>
          </a:xfrm>
          <a:prstGeom prst="rect">
            <a:avLst/>
          </a:prstGeom>
          <a:noFill/>
          <a:ln w="9525">
            <a:noFill/>
            <a:miter lim="800000"/>
            <a:headEnd/>
            <a:tailEnd/>
          </a:ln>
        </p:spPr>
        <p:txBody>
          <a:bodyPr>
            <a:spAutoFit/>
          </a:bodyPr>
          <a:lstStyle/>
          <a:p>
            <a:pPr>
              <a:defRPr/>
            </a:pPr>
            <a:r>
              <a:rPr lang="en-US" sz="1200" dirty="0" err="1">
                <a:solidFill>
                  <a:schemeClr val="bg1"/>
                </a:solidFill>
                <a:latin typeface="+mn-lt"/>
                <a:cs typeface="Arial" pitchFamily="34" charset="0"/>
              </a:rPr>
              <a:t>Eur</a:t>
            </a:r>
            <a:r>
              <a:rPr lang="en-US" sz="1200" dirty="0">
                <a:solidFill>
                  <a:schemeClr val="bg1"/>
                </a:solidFill>
                <a:latin typeface="+mn-lt"/>
                <a:cs typeface="Arial" pitchFamily="34" charset="0"/>
              </a:rPr>
              <a:t> Heart J (May 2005) 26 (9):865-872.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GRACE tool was developed from 11,389 patients in GRACE and validated in subsequent </a:t>
            </a:r>
            <a:r>
              <a:rPr lang="en-IN" dirty="0" smtClean="0">
                <a:solidFill>
                  <a:srgbClr val="FF0000"/>
                </a:solidFill>
              </a:rPr>
              <a:t>GRACE</a:t>
            </a:r>
            <a:r>
              <a:rPr lang="en-IN" dirty="0" smtClean="0"/>
              <a:t> and </a:t>
            </a:r>
            <a:r>
              <a:rPr lang="en-IN" dirty="0" smtClean="0">
                <a:solidFill>
                  <a:srgbClr val="FF0000"/>
                </a:solidFill>
              </a:rPr>
              <a:t>GUSTO </a:t>
            </a:r>
            <a:r>
              <a:rPr lang="en-IN" dirty="0" smtClean="0"/>
              <a:t>(Global Utilization of Streptokinase and Tissue </a:t>
            </a:r>
            <a:r>
              <a:rPr lang="en-IN" dirty="0" err="1" smtClean="0"/>
              <a:t>Plasminogen</a:t>
            </a:r>
            <a:r>
              <a:rPr lang="en-IN" dirty="0" smtClean="0"/>
              <a:t> Activator for Occluded Coronary Arteries) </a:t>
            </a:r>
            <a:r>
              <a:rPr lang="en-IN" dirty="0" err="1" smtClean="0">
                <a:solidFill>
                  <a:srgbClr val="FF0000"/>
                </a:solidFill>
              </a:rPr>
              <a:t>IIb</a:t>
            </a:r>
            <a:r>
              <a:rPr lang="en-IN" dirty="0" smtClean="0"/>
              <a:t> cohorts</a:t>
            </a:r>
          </a:p>
          <a:p>
            <a:r>
              <a:rPr lang="en-IN" dirty="0" smtClean="0"/>
              <a:t>determine all-cause mortality from hospital discharge to 6 months</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possible score ranging from 1 to 372</a:t>
            </a:r>
          </a:p>
          <a:p>
            <a:r>
              <a:rPr lang="en-IN" dirty="0" smtClean="0"/>
              <a:t>Event rates increased significantly with increasing GRACE-scores, ranging from 0.2% to 52% chance of </a:t>
            </a:r>
            <a:r>
              <a:rPr lang="en-IN" dirty="0" err="1" smtClean="0"/>
              <a:t>inhospital</a:t>
            </a:r>
            <a:r>
              <a:rPr lang="en-IN" dirty="0" smtClean="0"/>
              <a:t> death</a:t>
            </a:r>
          </a:p>
          <a:p>
            <a:r>
              <a:rPr lang="en-IN" dirty="0" smtClean="0"/>
              <a:t>The investigators did not divide patients into different risk categories.</a:t>
            </a:r>
          </a:p>
          <a:p>
            <a:r>
              <a:rPr lang="en-IN" dirty="0" smtClean="0"/>
              <a:t>The c-statistic of the GRACE score in the original database was 0.83.</a:t>
            </a:r>
          </a:p>
          <a:p>
            <a:pPr>
              <a:buNone/>
            </a:pPr>
            <a:r>
              <a:rPr lang="en-IN" sz="1200" b="1" dirty="0" smtClean="0"/>
              <a:t>			</a:t>
            </a:r>
          </a:p>
          <a:p>
            <a:pPr>
              <a:buNone/>
            </a:pPr>
            <a:r>
              <a:rPr lang="en-IN" sz="1200" b="1" dirty="0" smtClean="0"/>
              <a:t>		-	</a:t>
            </a:r>
            <a:r>
              <a:rPr lang="en-IN" sz="1200" b="1" dirty="0" smtClean="0">
                <a:solidFill>
                  <a:srgbClr val="FFFF00"/>
                </a:solidFill>
              </a:rPr>
              <a:t>Risk Scores for Patients with Chest Pain: Evaluation in the </a:t>
            </a:r>
            <a:r>
              <a:rPr lang="en-IN" sz="1200" b="1" dirty="0" err="1" smtClean="0">
                <a:solidFill>
                  <a:srgbClr val="FFFF00"/>
                </a:solidFill>
              </a:rPr>
              <a:t>EmergencyDepartment</a:t>
            </a:r>
            <a:endParaRPr lang="en-IN" sz="1200" b="1" dirty="0" smtClean="0">
              <a:solidFill>
                <a:srgbClr val="FFFF00"/>
              </a:solidFill>
            </a:endParaRPr>
          </a:p>
          <a:p>
            <a:pPr>
              <a:buNone/>
            </a:pPr>
            <a:r>
              <a:rPr lang="en-IN" sz="1200" dirty="0" smtClean="0">
                <a:solidFill>
                  <a:srgbClr val="FFFF00"/>
                </a:solidFill>
              </a:rPr>
              <a:t>			B.E. Backus</a:t>
            </a:r>
            <a:r>
              <a:rPr lang="en-IN" sz="800" dirty="0" smtClean="0">
                <a:solidFill>
                  <a:srgbClr val="FFFF00"/>
                </a:solidFill>
              </a:rPr>
              <a:t>1,</a:t>
            </a:r>
            <a:r>
              <a:rPr lang="en-IN" sz="1200" dirty="0" smtClean="0">
                <a:solidFill>
                  <a:srgbClr val="FFFF00"/>
                </a:solidFill>
              </a:rPr>
              <a:t>*, A.J. Six</a:t>
            </a:r>
            <a:r>
              <a:rPr lang="en-IN" sz="800" dirty="0" smtClean="0">
                <a:solidFill>
                  <a:srgbClr val="FFFF00"/>
                </a:solidFill>
              </a:rPr>
              <a:t>2</a:t>
            </a:r>
            <a:r>
              <a:rPr lang="en-IN" sz="1200" dirty="0" smtClean="0">
                <a:solidFill>
                  <a:srgbClr val="FFFF00"/>
                </a:solidFill>
              </a:rPr>
              <a:t>, J.H. Kelder</a:t>
            </a:r>
            <a:r>
              <a:rPr lang="en-IN" sz="800" dirty="0" smtClean="0">
                <a:solidFill>
                  <a:srgbClr val="FFFF00"/>
                </a:solidFill>
              </a:rPr>
              <a:t>3</a:t>
            </a:r>
            <a:r>
              <a:rPr lang="en-IN" sz="1200" dirty="0" smtClean="0">
                <a:solidFill>
                  <a:srgbClr val="FFFF00"/>
                </a:solidFill>
              </a:rPr>
              <a:t>, W.B. Gibler</a:t>
            </a:r>
            <a:r>
              <a:rPr lang="en-IN" sz="800" dirty="0" smtClean="0">
                <a:solidFill>
                  <a:srgbClr val="FFFF00"/>
                </a:solidFill>
              </a:rPr>
              <a:t>4</a:t>
            </a:r>
            <a:r>
              <a:rPr lang="en-IN" sz="1200" dirty="0" smtClean="0">
                <a:solidFill>
                  <a:srgbClr val="FFFF00"/>
                </a:solidFill>
              </a:rPr>
              <a:t>, F.L. Moll</a:t>
            </a:r>
            <a:r>
              <a:rPr lang="en-IN" sz="800" dirty="0" smtClean="0">
                <a:solidFill>
                  <a:srgbClr val="FFFF00"/>
                </a:solidFill>
              </a:rPr>
              <a:t>1 </a:t>
            </a:r>
            <a:r>
              <a:rPr lang="en-IN" sz="1200" dirty="0" smtClean="0">
                <a:solidFill>
                  <a:srgbClr val="FFFF00"/>
                </a:solidFill>
              </a:rPr>
              <a:t>and P.A. Doevendans</a:t>
            </a:r>
            <a:r>
              <a:rPr lang="en-IN" sz="800" dirty="0" smtClean="0">
                <a:solidFill>
                  <a:srgbClr val="FFFF00"/>
                </a:solidFill>
              </a:rPr>
              <a:t>1</a:t>
            </a:r>
          </a:p>
          <a:p>
            <a:pPr>
              <a:buNone/>
            </a:pPr>
            <a:r>
              <a:rPr lang="en-US" sz="800" dirty="0" smtClean="0">
                <a:solidFill>
                  <a:srgbClr val="FFFF00"/>
                </a:solidFill>
              </a:rPr>
              <a:t>			</a:t>
            </a:r>
            <a:r>
              <a:rPr lang="en-IN" sz="1200" b="1" i="1" dirty="0" smtClean="0">
                <a:solidFill>
                  <a:srgbClr val="FFFF00"/>
                </a:solidFill>
              </a:rPr>
              <a:t>Current Cardiology Reviews, 2011, 7, 2-8</a:t>
            </a:r>
            <a:endParaRPr lang="en-IN" sz="12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cstate="print"/>
          <a:srcRect/>
          <a:stretch>
            <a:fillRect/>
          </a:stretch>
        </p:blipFill>
        <p:spPr bwMode="auto">
          <a:xfrm>
            <a:off x="827584" y="1340768"/>
            <a:ext cx="7344816" cy="4879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Dell\Desktop\1.jpg"/>
          <p:cNvPicPr>
            <a:picLocks noGrp="1" noChangeAspect="1" noChangeArrowheads="1"/>
          </p:cNvPicPr>
          <p:nvPr>
            <p:ph idx="1"/>
          </p:nvPr>
        </p:nvPicPr>
        <p:blipFill>
          <a:blip r:embed="rId2" cstate="print"/>
          <a:srcRect/>
          <a:stretch>
            <a:fillRect/>
          </a:stretch>
        </p:blipFill>
        <p:spPr bwMode="auto">
          <a:xfrm>
            <a:off x="611560" y="1196752"/>
            <a:ext cx="7920880" cy="53285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55000" lnSpcReduction="20000"/>
          </a:bodyPr>
          <a:lstStyle/>
          <a:p>
            <a:r>
              <a:rPr lang="en-IN" sz="3600" dirty="0" smtClean="0">
                <a:latin typeface="Arial Narrow" pitchFamily="34" charset="0"/>
              </a:rPr>
              <a:t>The FRISC score (2004) is based on the FRISC (Fast Revascularisation in Instability in Coronary disease) II trial.</a:t>
            </a:r>
          </a:p>
          <a:p>
            <a:r>
              <a:rPr lang="en-IN" sz="3600" dirty="0" smtClean="0">
                <a:latin typeface="Arial Narrow" pitchFamily="34" charset="0"/>
              </a:rPr>
              <a:t>c-statistic of the FRISC score for the prediction of death was 0.77 and for death/MI 0.70.</a:t>
            </a:r>
          </a:p>
          <a:p>
            <a:r>
              <a:rPr lang="en-IN" sz="3600" dirty="0" smtClean="0">
                <a:latin typeface="Arial Narrow" pitchFamily="34" charset="0"/>
              </a:rPr>
              <a:t>low, intermediate and high risk, based on the FRISC scores of 0-2, 3-4 and 5-7.</a:t>
            </a:r>
          </a:p>
          <a:p>
            <a:r>
              <a:rPr lang="en-IN" sz="3600" dirty="0" smtClean="0">
                <a:latin typeface="Arial Narrow" pitchFamily="34" charset="0"/>
              </a:rPr>
              <a:t>In one study conducted over 1200 patients, the high risk group mortality reduced from 15.4 – 5.2%, while the composite endpoint of death and MI was reduced in both intermediate and high risk groups.</a:t>
            </a:r>
          </a:p>
          <a:p>
            <a:r>
              <a:rPr lang="en-IN" sz="3600" dirty="0" smtClean="0">
                <a:latin typeface="Arial Narrow" pitchFamily="34" charset="0"/>
              </a:rPr>
              <a:t>The FRISC score is the only risk score that focussed on the treatment effect of early invasive strategies in ACS.</a:t>
            </a:r>
          </a:p>
          <a:p>
            <a:r>
              <a:rPr lang="en-IN" sz="3600" dirty="0" smtClean="0">
                <a:latin typeface="Arial Narrow" pitchFamily="34" charset="0"/>
              </a:rPr>
              <a:t>Investigators recommended early invasive strategies for patients with a FRISC score  3.</a:t>
            </a:r>
          </a:p>
          <a:p>
            <a:pPr>
              <a:buNone/>
            </a:pPr>
            <a:endParaRPr lang="en-IN" b="1" dirty="0" smtClean="0">
              <a:solidFill>
                <a:srgbClr val="FFFF00"/>
              </a:solidFill>
            </a:endParaRPr>
          </a:p>
          <a:p>
            <a:pPr>
              <a:buNone/>
            </a:pPr>
            <a:r>
              <a:rPr lang="en-IN" b="1" dirty="0" smtClean="0">
                <a:solidFill>
                  <a:srgbClr val="FFFF00"/>
                </a:solidFill>
              </a:rPr>
              <a:t>			</a:t>
            </a:r>
          </a:p>
          <a:p>
            <a:pPr>
              <a:buNone/>
            </a:pPr>
            <a:endParaRPr lang="en-IN" sz="1900" b="1" dirty="0" smtClean="0">
              <a:solidFill>
                <a:srgbClr val="FFFF00"/>
              </a:solidFill>
            </a:endParaRPr>
          </a:p>
          <a:p>
            <a:pPr>
              <a:buNone/>
            </a:pPr>
            <a:endParaRPr lang="en-IN" sz="2200" b="1" dirty="0" smtClean="0">
              <a:solidFill>
                <a:srgbClr val="FFFF00"/>
              </a:solidFill>
            </a:endParaRPr>
          </a:p>
          <a:p>
            <a:pPr>
              <a:buNone/>
            </a:pPr>
            <a:r>
              <a:rPr lang="en-IN" sz="2200" b="1" dirty="0" smtClean="0">
                <a:solidFill>
                  <a:srgbClr val="FFFF00"/>
                </a:solidFill>
              </a:rPr>
              <a:t>			Risk Scores for Patients with Chest Pain: Evaluation in the </a:t>
            </a:r>
            <a:r>
              <a:rPr lang="en-IN" sz="2200" b="1" dirty="0" err="1" smtClean="0">
                <a:solidFill>
                  <a:srgbClr val="FFFF00"/>
                </a:solidFill>
              </a:rPr>
              <a:t>EmergencyDepartment</a:t>
            </a:r>
            <a:endParaRPr lang="en-IN" sz="2200" b="1" dirty="0" smtClean="0">
              <a:solidFill>
                <a:srgbClr val="FFFF00"/>
              </a:solidFill>
            </a:endParaRPr>
          </a:p>
          <a:p>
            <a:pPr>
              <a:buNone/>
            </a:pPr>
            <a:r>
              <a:rPr lang="en-IN" sz="2200" dirty="0" smtClean="0">
                <a:solidFill>
                  <a:srgbClr val="FFFF00"/>
                </a:solidFill>
              </a:rPr>
              <a:t>			B.E. Backus</a:t>
            </a:r>
            <a:r>
              <a:rPr lang="en-IN" sz="900" dirty="0" smtClean="0">
                <a:solidFill>
                  <a:srgbClr val="FFFF00"/>
                </a:solidFill>
              </a:rPr>
              <a:t>1,</a:t>
            </a:r>
            <a:r>
              <a:rPr lang="en-IN" sz="2200" dirty="0" smtClean="0">
                <a:solidFill>
                  <a:srgbClr val="FFFF00"/>
                </a:solidFill>
              </a:rPr>
              <a:t>*, A.J. Six</a:t>
            </a:r>
            <a:r>
              <a:rPr lang="en-IN" sz="900" dirty="0" smtClean="0">
                <a:solidFill>
                  <a:srgbClr val="FFFF00"/>
                </a:solidFill>
              </a:rPr>
              <a:t>2</a:t>
            </a:r>
            <a:r>
              <a:rPr lang="en-IN" sz="2200" dirty="0" smtClean="0">
                <a:solidFill>
                  <a:srgbClr val="FFFF00"/>
                </a:solidFill>
              </a:rPr>
              <a:t>, J.H. Kelder</a:t>
            </a:r>
            <a:r>
              <a:rPr lang="en-IN" sz="900" dirty="0" smtClean="0">
                <a:solidFill>
                  <a:srgbClr val="FFFF00"/>
                </a:solidFill>
              </a:rPr>
              <a:t>3</a:t>
            </a:r>
            <a:r>
              <a:rPr lang="en-IN" sz="2200" dirty="0" smtClean="0">
                <a:solidFill>
                  <a:srgbClr val="FFFF00"/>
                </a:solidFill>
              </a:rPr>
              <a:t>, W.B. Gibler</a:t>
            </a:r>
            <a:r>
              <a:rPr lang="en-IN" sz="900" dirty="0" smtClean="0">
                <a:solidFill>
                  <a:srgbClr val="FFFF00"/>
                </a:solidFill>
              </a:rPr>
              <a:t>4</a:t>
            </a:r>
            <a:r>
              <a:rPr lang="en-IN" sz="2200" dirty="0" smtClean="0">
                <a:solidFill>
                  <a:srgbClr val="FFFF00"/>
                </a:solidFill>
              </a:rPr>
              <a:t>, F.L. Moll</a:t>
            </a:r>
            <a:r>
              <a:rPr lang="en-IN" sz="900" dirty="0" smtClean="0">
                <a:solidFill>
                  <a:srgbClr val="FFFF00"/>
                </a:solidFill>
              </a:rPr>
              <a:t>1 </a:t>
            </a:r>
            <a:r>
              <a:rPr lang="en-IN" sz="2200" dirty="0" smtClean="0">
                <a:solidFill>
                  <a:srgbClr val="FFFF00"/>
                </a:solidFill>
              </a:rPr>
              <a:t>and P.A. Doevendans</a:t>
            </a:r>
            <a:r>
              <a:rPr lang="en-IN" sz="900" dirty="0" smtClean="0">
                <a:solidFill>
                  <a:srgbClr val="FFFF00"/>
                </a:solidFill>
              </a:rPr>
              <a:t>1</a:t>
            </a:r>
          </a:p>
          <a:p>
            <a:pPr>
              <a:buNone/>
            </a:pPr>
            <a:r>
              <a:rPr lang="en-US" sz="900" dirty="0" smtClean="0">
                <a:solidFill>
                  <a:srgbClr val="FFFF00"/>
                </a:solidFill>
              </a:rPr>
              <a:t>			</a:t>
            </a:r>
            <a:r>
              <a:rPr lang="en-IN" sz="2200" b="1" i="1" dirty="0" smtClean="0">
                <a:solidFill>
                  <a:srgbClr val="FFFF00"/>
                </a:solidFill>
              </a:rPr>
              <a:t>Current Cardiology Reviews, 2011, 7, 2-8</a:t>
            </a:r>
            <a:endParaRPr lang="en-IN" sz="2200" dirty="0" smtClean="0">
              <a:solidFill>
                <a:srgbClr val="FFFF00"/>
              </a:solidFill>
            </a:endParaRPr>
          </a:p>
          <a:p>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smtClean="0"/>
              <a:t>Heart scoring</a:t>
            </a:r>
            <a:endParaRPr lang="en-IN" dirty="0"/>
          </a:p>
        </p:txBody>
      </p:sp>
      <p:graphicFrame>
        <p:nvGraphicFramePr>
          <p:cNvPr id="4" name="Content Placeholder 3"/>
          <p:cNvGraphicFramePr>
            <a:graphicFrameLocks noGrp="1"/>
          </p:cNvGraphicFramePr>
          <p:nvPr>
            <p:ph idx="1"/>
          </p:nvPr>
        </p:nvGraphicFramePr>
        <p:xfrm>
          <a:off x="755576" y="836712"/>
          <a:ext cx="7560840" cy="4643442"/>
        </p:xfrm>
        <a:graphic>
          <a:graphicData uri="http://schemas.openxmlformats.org/drawingml/2006/table">
            <a:tbl>
              <a:tblPr firstRow="1" bandRow="1">
                <a:tableStyleId>{69CF1AB2-1976-4502-BF36-3FF5EA218861}</a:tableStyleId>
              </a:tblPr>
              <a:tblGrid>
                <a:gridCol w="1322721"/>
                <a:gridCol w="5316065"/>
                <a:gridCol w="922054"/>
              </a:tblGrid>
              <a:tr h="144016">
                <a:tc rowSpan="3">
                  <a:txBody>
                    <a:bodyPr/>
                    <a:lstStyle/>
                    <a:p>
                      <a:r>
                        <a:rPr lang="en-US" sz="1400" b="0" u="sng" dirty="0" smtClean="0"/>
                        <a:t>H</a:t>
                      </a:r>
                      <a:r>
                        <a:rPr lang="en-US" sz="1400" b="0" dirty="0" smtClean="0"/>
                        <a:t>istory</a:t>
                      </a:r>
                      <a:endParaRPr lang="en-IN" sz="1400" b="0" dirty="0"/>
                    </a:p>
                  </a:txBody>
                  <a:tcPr/>
                </a:tc>
                <a:tc>
                  <a:txBody>
                    <a:bodyPr/>
                    <a:lstStyle/>
                    <a:p>
                      <a:r>
                        <a:rPr lang="en-US" sz="1400" b="0" dirty="0" smtClean="0"/>
                        <a:t>Highly suspicious</a:t>
                      </a:r>
                      <a:endParaRPr lang="en-IN" sz="1400" b="0" dirty="0"/>
                    </a:p>
                  </a:txBody>
                  <a:tcPr/>
                </a:tc>
                <a:tc>
                  <a:txBody>
                    <a:bodyPr/>
                    <a:lstStyle/>
                    <a:p>
                      <a:r>
                        <a:rPr lang="en-US" sz="1400" b="0" dirty="0" smtClean="0"/>
                        <a:t>2</a:t>
                      </a:r>
                      <a:endParaRPr lang="en-IN" sz="1400" b="0" dirty="0"/>
                    </a:p>
                  </a:txBody>
                  <a:tcPr/>
                </a:tc>
              </a:tr>
              <a:tr h="309903">
                <a:tc vMerge="1">
                  <a:txBody>
                    <a:bodyPr/>
                    <a:lstStyle/>
                    <a:p>
                      <a:endParaRPr lang="en-IN"/>
                    </a:p>
                  </a:txBody>
                  <a:tcPr/>
                </a:tc>
                <a:tc>
                  <a:txBody>
                    <a:bodyPr/>
                    <a:lstStyle/>
                    <a:p>
                      <a:r>
                        <a:rPr lang="en-US" sz="1400" dirty="0" smtClean="0"/>
                        <a:t>Moderately  suspicious</a:t>
                      </a:r>
                      <a:endParaRPr lang="en-IN" sz="1400" dirty="0"/>
                    </a:p>
                  </a:txBody>
                  <a:tcPr/>
                </a:tc>
                <a:tc>
                  <a:txBody>
                    <a:bodyPr/>
                    <a:lstStyle/>
                    <a:p>
                      <a:r>
                        <a:rPr lang="en-US" sz="1400" dirty="0" smtClean="0"/>
                        <a:t>1</a:t>
                      </a:r>
                      <a:endParaRPr lang="en-IN" sz="1400" dirty="0"/>
                    </a:p>
                  </a:txBody>
                  <a:tcPr/>
                </a:tc>
              </a:tr>
              <a:tr h="309903">
                <a:tc vMerge="1">
                  <a:txBody>
                    <a:bodyPr/>
                    <a:lstStyle/>
                    <a:p>
                      <a:endParaRPr lang="en-IN"/>
                    </a:p>
                  </a:txBody>
                  <a:tcPr/>
                </a:tc>
                <a:tc>
                  <a:txBody>
                    <a:bodyPr/>
                    <a:lstStyle/>
                    <a:p>
                      <a:r>
                        <a:rPr lang="en-US" sz="1400" dirty="0" smtClean="0"/>
                        <a:t>Slightly  suspicious</a:t>
                      </a:r>
                      <a:endParaRPr lang="en-IN" sz="1400" dirty="0"/>
                    </a:p>
                  </a:txBody>
                  <a:tcPr/>
                </a:tc>
                <a:tc>
                  <a:txBody>
                    <a:bodyPr/>
                    <a:lstStyle/>
                    <a:p>
                      <a:r>
                        <a:rPr lang="en-US" sz="1400" dirty="0" smtClean="0"/>
                        <a:t>0</a:t>
                      </a:r>
                      <a:endParaRPr lang="en-IN" sz="1400" dirty="0"/>
                    </a:p>
                  </a:txBody>
                  <a:tcPr/>
                </a:tc>
              </a:tr>
              <a:tr h="309903">
                <a:tc rowSpan="3">
                  <a:txBody>
                    <a:bodyPr/>
                    <a:lstStyle/>
                    <a:p>
                      <a:r>
                        <a:rPr lang="en-US" sz="1400" u="sng" dirty="0" smtClean="0"/>
                        <a:t>E</a:t>
                      </a:r>
                      <a:r>
                        <a:rPr lang="en-US" sz="1400" dirty="0" smtClean="0"/>
                        <a:t>CG</a:t>
                      </a:r>
                      <a:endParaRPr lang="en-IN" sz="1400" dirty="0"/>
                    </a:p>
                  </a:txBody>
                  <a:tcPr/>
                </a:tc>
                <a:tc>
                  <a:txBody>
                    <a:bodyPr/>
                    <a:lstStyle/>
                    <a:p>
                      <a:r>
                        <a:rPr lang="en-US" sz="1400" dirty="0" smtClean="0"/>
                        <a:t>Significant ST</a:t>
                      </a:r>
                      <a:r>
                        <a:rPr lang="en-US" sz="1400" baseline="0" dirty="0" smtClean="0"/>
                        <a:t> depression</a:t>
                      </a:r>
                      <a:endParaRPr lang="en-IN" sz="1400" dirty="0"/>
                    </a:p>
                  </a:txBody>
                  <a:tcPr/>
                </a:tc>
                <a:tc>
                  <a:txBody>
                    <a:bodyPr/>
                    <a:lstStyle/>
                    <a:p>
                      <a:r>
                        <a:rPr lang="en-US" sz="1400" dirty="0" smtClean="0"/>
                        <a:t>2</a:t>
                      </a:r>
                      <a:endParaRPr lang="en-IN" sz="1400" dirty="0"/>
                    </a:p>
                  </a:txBody>
                  <a:tcPr/>
                </a:tc>
              </a:tr>
              <a:tr h="309903">
                <a:tc vMerge="1">
                  <a:txBody>
                    <a:bodyPr/>
                    <a:lstStyle/>
                    <a:p>
                      <a:endParaRPr lang="en-IN"/>
                    </a:p>
                  </a:txBody>
                  <a:tcPr/>
                </a:tc>
                <a:tc>
                  <a:txBody>
                    <a:bodyPr/>
                    <a:lstStyle/>
                    <a:p>
                      <a:r>
                        <a:rPr lang="en-US" sz="1400" dirty="0" smtClean="0"/>
                        <a:t>Non specific </a:t>
                      </a:r>
                      <a:r>
                        <a:rPr lang="en-US" sz="1400" dirty="0" err="1" smtClean="0"/>
                        <a:t>repolarization</a:t>
                      </a:r>
                      <a:r>
                        <a:rPr lang="en-US" sz="1400" dirty="0" smtClean="0"/>
                        <a:t> disturbance</a:t>
                      </a:r>
                      <a:endParaRPr lang="en-IN" sz="1400" dirty="0"/>
                    </a:p>
                  </a:txBody>
                  <a:tcPr/>
                </a:tc>
                <a:tc>
                  <a:txBody>
                    <a:bodyPr/>
                    <a:lstStyle/>
                    <a:p>
                      <a:r>
                        <a:rPr lang="en-US" sz="1400" dirty="0" smtClean="0"/>
                        <a:t>1</a:t>
                      </a:r>
                      <a:endParaRPr lang="en-IN" sz="1400" dirty="0"/>
                    </a:p>
                  </a:txBody>
                  <a:tcPr/>
                </a:tc>
              </a:tr>
              <a:tr h="309903">
                <a:tc vMerge="1">
                  <a:txBody>
                    <a:bodyPr/>
                    <a:lstStyle/>
                    <a:p>
                      <a:endParaRPr lang="en-IN"/>
                    </a:p>
                  </a:txBody>
                  <a:tcPr/>
                </a:tc>
                <a:tc>
                  <a:txBody>
                    <a:bodyPr/>
                    <a:lstStyle/>
                    <a:p>
                      <a:r>
                        <a:rPr lang="en-US" sz="1400" dirty="0" smtClean="0"/>
                        <a:t>normal</a:t>
                      </a:r>
                      <a:endParaRPr lang="en-IN" sz="1400" dirty="0"/>
                    </a:p>
                  </a:txBody>
                  <a:tcPr/>
                </a:tc>
                <a:tc>
                  <a:txBody>
                    <a:bodyPr/>
                    <a:lstStyle/>
                    <a:p>
                      <a:r>
                        <a:rPr lang="en-US" sz="1400" dirty="0" smtClean="0"/>
                        <a:t>0</a:t>
                      </a:r>
                      <a:endParaRPr lang="en-IN" sz="1400" dirty="0"/>
                    </a:p>
                  </a:txBody>
                  <a:tcPr/>
                </a:tc>
              </a:tr>
              <a:tr h="309903">
                <a:tc rowSpan="3">
                  <a:txBody>
                    <a:bodyPr/>
                    <a:lstStyle/>
                    <a:p>
                      <a:r>
                        <a:rPr lang="en-US" sz="1400" u="sng" dirty="0" smtClean="0"/>
                        <a:t>A</a:t>
                      </a:r>
                      <a:r>
                        <a:rPr lang="en-US" sz="1400" dirty="0" smtClean="0"/>
                        <a:t>ge</a:t>
                      </a:r>
                      <a:endParaRPr lang="en-IN" sz="1400" dirty="0"/>
                    </a:p>
                  </a:txBody>
                  <a:tcPr/>
                </a:tc>
                <a:tc>
                  <a:txBody>
                    <a:bodyPr/>
                    <a:lstStyle/>
                    <a:p>
                      <a:r>
                        <a:rPr lang="en-IN" sz="1400" dirty="0" smtClean="0"/>
                        <a:t>≥65</a:t>
                      </a:r>
                      <a:endParaRPr lang="en-IN" sz="1400" dirty="0"/>
                    </a:p>
                  </a:txBody>
                  <a:tcPr/>
                </a:tc>
                <a:tc>
                  <a:txBody>
                    <a:bodyPr/>
                    <a:lstStyle/>
                    <a:p>
                      <a:r>
                        <a:rPr lang="en-US" sz="1400" dirty="0" smtClean="0"/>
                        <a:t>2</a:t>
                      </a:r>
                      <a:endParaRPr lang="en-IN" sz="1400" dirty="0"/>
                    </a:p>
                  </a:txBody>
                  <a:tcPr/>
                </a:tc>
              </a:tr>
              <a:tr h="309903">
                <a:tc vMerge="1">
                  <a:txBody>
                    <a:bodyPr/>
                    <a:lstStyle/>
                    <a:p>
                      <a:endParaRPr lang="en-IN"/>
                    </a:p>
                  </a:txBody>
                  <a:tcPr/>
                </a:tc>
                <a:tc>
                  <a:txBody>
                    <a:bodyPr/>
                    <a:lstStyle/>
                    <a:p>
                      <a:r>
                        <a:rPr lang="en-US" sz="1400" dirty="0" smtClean="0"/>
                        <a:t>46-64</a:t>
                      </a:r>
                      <a:endParaRPr lang="en-IN" sz="1400" dirty="0"/>
                    </a:p>
                  </a:txBody>
                  <a:tcPr/>
                </a:tc>
                <a:tc>
                  <a:txBody>
                    <a:bodyPr/>
                    <a:lstStyle/>
                    <a:p>
                      <a:r>
                        <a:rPr lang="en-US" sz="1400" dirty="0" smtClean="0"/>
                        <a:t>1</a:t>
                      </a:r>
                      <a:endParaRPr lang="en-IN" sz="1400" dirty="0"/>
                    </a:p>
                  </a:txBody>
                  <a:tcPr/>
                </a:tc>
              </a:tr>
              <a:tr h="309903">
                <a:tc vMerge="1">
                  <a:txBody>
                    <a:bodyPr/>
                    <a:lstStyle/>
                    <a:p>
                      <a:endParaRPr lang="en-IN"/>
                    </a:p>
                  </a:txBody>
                  <a:tcPr/>
                </a:tc>
                <a:tc>
                  <a:txBody>
                    <a:bodyPr/>
                    <a:lstStyle/>
                    <a:p>
                      <a:r>
                        <a:rPr lang="en-IN" sz="1400" dirty="0" smtClean="0"/>
                        <a:t>≤45</a:t>
                      </a:r>
                      <a:endParaRPr lang="en-IN" sz="1400" dirty="0"/>
                    </a:p>
                  </a:txBody>
                  <a:tcPr/>
                </a:tc>
                <a:tc>
                  <a:txBody>
                    <a:bodyPr/>
                    <a:lstStyle/>
                    <a:p>
                      <a:r>
                        <a:rPr lang="en-US" sz="1400" dirty="0" smtClean="0"/>
                        <a:t>0</a:t>
                      </a:r>
                      <a:endParaRPr lang="en-IN" sz="1400" dirty="0"/>
                    </a:p>
                  </a:txBody>
                  <a:tcPr/>
                </a:tc>
              </a:tr>
              <a:tr h="309903">
                <a:tc rowSpan="3">
                  <a:txBody>
                    <a:bodyPr/>
                    <a:lstStyle/>
                    <a:p>
                      <a:r>
                        <a:rPr lang="en-US" sz="1400" u="sng" dirty="0" smtClean="0"/>
                        <a:t>R</a:t>
                      </a:r>
                      <a:r>
                        <a:rPr lang="en-US" sz="1400" dirty="0" smtClean="0"/>
                        <a:t>isk factor</a:t>
                      </a:r>
                      <a:endParaRPr lang="en-IN" sz="1400" dirty="0"/>
                    </a:p>
                  </a:txBody>
                  <a:tcPr/>
                </a:tc>
                <a:tc>
                  <a:txBody>
                    <a:bodyPr/>
                    <a:lstStyle/>
                    <a:p>
                      <a:r>
                        <a:rPr lang="en-IN" sz="1400" dirty="0" smtClean="0"/>
                        <a:t>≥3 risk </a:t>
                      </a:r>
                      <a:r>
                        <a:rPr lang="en-IN" sz="1400" dirty="0" err="1" smtClean="0"/>
                        <a:t>facor</a:t>
                      </a:r>
                      <a:r>
                        <a:rPr lang="en-IN" sz="1400" baseline="0" dirty="0" smtClean="0"/>
                        <a:t> or known atherosclerotic disease</a:t>
                      </a:r>
                      <a:endParaRPr lang="en-IN" sz="1400" dirty="0"/>
                    </a:p>
                  </a:txBody>
                  <a:tcPr/>
                </a:tc>
                <a:tc>
                  <a:txBody>
                    <a:bodyPr/>
                    <a:lstStyle/>
                    <a:p>
                      <a:r>
                        <a:rPr lang="en-US" sz="1400" dirty="0" smtClean="0"/>
                        <a:t>2</a:t>
                      </a:r>
                      <a:endParaRPr lang="en-IN" sz="1400" dirty="0"/>
                    </a:p>
                  </a:txBody>
                  <a:tcPr/>
                </a:tc>
              </a:tr>
              <a:tr h="309903">
                <a:tc vMerge="1">
                  <a:txBody>
                    <a:bodyPr/>
                    <a:lstStyle/>
                    <a:p>
                      <a:endParaRPr lang="en-IN"/>
                    </a:p>
                  </a:txBody>
                  <a:tcPr/>
                </a:tc>
                <a:tc>
                  <a:txBody>
                    <a:bodyPr/>
                    <a:lstStyle/>
                    <a:p>
                      <a:r>
                        <a:rPr lang="en-US" sz="1400" dirty="0" smtClean="0"/>
                        <a:t>1-2 risk factors</a:t>
                      </a:r>
                      <a:endParaRPr lang="en-IN" sz="1400" dirty="0"/>
                    </a:p>
                  </a:txBody>
                  <a:tcPr/>
                </a:tc>
                <a:tc>
                  <a:txBody>
                    <a:bodyPr/>
                    <a:lstStyle/>
                    <a:p>
                      <a:r>
                        <a:rPr lang="en-US" sz="1400" dirty="0" smtClean="0"/>
                        <a:t>1</a:t>
                      </a:r>
                      <a:endParaRPr lang="en-IN" sz="1400" dirty="0"/>
                    </a:p>
                  </a:txBody>
                  <a:tcPr/>
                </a:tc>
              </a:tr>
              <a:tr h="309903">
                <a:tc vMerge="1">
                  <a:txBody>
                    <a:bodyPr/>
                    <a:lstStyle/>
                    <a:p>
                      <a:endParaRPr lang="en-IN"/>
                    </a:p>
                  </a:txBody>
                  <a:tcPr/>
                </a:tc>
                <a:tc>
                  <a:txBody>
                    <a:bodyPr/>
                    <a:lstStyle/>
                    <a:p>
                      <a:r>
                        <a:rPr lang="en-US" sz="1400" dirty="0" smtClean="0"/>
                        <a:t>No risk</a:t>
                      </a:r>
                      <a:r>
                        <a:rPr lang="en-US" sz="1400" baseline="0" dirty="0" smtClean="0"/>
                        <a:t> </a:t>
                      </a:r>
                      <a:r>
                        <a:rPr lang="en-US" sz="1400" baseline="0" dirty="0" err="1" smtClean="0"/>
                        <a:t>fctor</a:t>
                      </a:r>
                      <a:r>
                        <a:rPr lang="en-US" sz="1400" baseline="0" dirty="0" smtClean="0"/>
                        <a:t> known</a:t>
                      </a:r>
                      <a:endParaRPr lang="en-IN" sz="1400" dirty="0"/>
                    </a:p>
                  </a:txBody>
                  <a:tcPr/>
                </a:tc>
                <a:tc>
                  <a:txBody>
                    <a:bodyPr/>
                    <a:lstStyle/>
                    <a:p>
                      <a:r>
                        <a:rPr lang="en-US" sz="1400" dirty="0" smtClean="0"/>
                        <a:t>0</a:t>
                      </a:r>
                      <a:endParaRPr lang="en-IN" sz="1400" dirty="0"/>
                    </a:p>
                  </a:txBody>
                  <a:tcPr/>
                </a:tc>
              </a:tr>
              <a:tr h="309903">
                <a:tc rowSpan="3">
                  <a:txBody>
                    <a:bodyPr/>
                    <a:lstStyle/>
                    <a:p>
                      <a:r>
                        <a:rPr lang="en-US" sz="1400" u="sng" dirty="0" err="1" smtClean="0"/>
                        <a:t>T</a:t>
                      </a:r>
                      <a:r>
                        <a:rPr lang="en-US" sz="1400" dirty="0" err="1" smtClean="0"/>
                        <a:t>roponin</a:t>
                      </a:r>
                      <a:endParaRPr lang="en-IN" sz="1400" dirty="0"/>
                    </a:p>
                  </a:txBody>
                  <a:tcPr/>
                </a:tc>
                <a:tc>
                  <a:txBody>
                    <a:bodyPr/>
                    <a:lstStyle/>
                    <a:p>
                      <a:r>
                        <a:rPr lang="en-IN" sz="1400" dirty="0" smtClean="0"/>
                        <a:t>≥3x</a:t>
                      </a:r>
                      <a:r>
                        <a:rPr lang="en-IN" sz="1400" baseline="0" dirty="0" smtClean="0"/>
                        <a:t> normal limit</a:t>
                      </a:r>
                      <a:endParaRPr lang="en-IN" sz="1400" dirty="0"/>
                    </a:p>
                  </a:txBody>
                  <a:tcPr/>
                </a:tc>
                <a:tc>
                  <a:txBody>
                    <a:bodyPr/>
                    <a:lstStyle/>
                    <a:p>
                      <a:r>
                        <a:rPr lang="en-US" sz="1400" dirty="0" smtClean="0"/>
                        <a:t>2</a:t>
                      </a:r>
                      <a:endParaRPr lang="en-IN" sz="1400" dirty="0"/>
                    </a:p>
                  </a:txBody>
                  <a:tcPr/>
                </a:tc>
              </a:tr>
              <a:tr h="309903">
                <a:tc vMerge="1">
                  <a:txBody>
                    <a:bodyPr/>
                    <a:lstStyle/>
                    <a:p>
                      <a:endParaRPr lang="en-IN"/>
                    </a:p>
                  </a:txBody>
                  <a:tcPr/>
                </a:tc>
                <a:tc>
                  <a:txBody>
                    <a:bodyPr/>
                    <a:lstStyle/>
                    <a:p>
                      <a:r>
                        <a:rPr lang="en-US" sz="1400" dirty="0" smtClean="0"/>
                        <a:t>1-3x normal limit</a:t>
                      </a:r>
                      <a:endParaRPr lang="en-IN" sz="1400" dirty="0"/>
                    </a:p>
                  </a:txBody>
                  <a:tcPr/>
                </a:tc>
                <a:tc>
                  <a:txBody>
                    <a:bodyPr/>
                    <a:lstStyle/>
                    <a:p>
                      <a:r>
                        <a:rPr lang="en-US" sz="1400" dirty="0" smtClean="0"/>
                        <a:t>1</a:t>
                      </a:r>
                      <a:endParaRPr lang="en-IN" sz="1400" dirty="0"/>
                    </a:p>
                  </a:txBody>
                  <a:tcPr/>
                </a:tc>
              </a:tr>
              <a:tr h="309903">
                <a:tc vMerge="1">
                  <a:txBody>
                    <a:bodyPr/>
                    <a:lstStyle/>
                    <a:p>
                      <a:endParaRPr lang="en-IN"/>
                    </a:p>
                  </a:txBody>
                  <a:tcPr/>
                </a:tc>
                <a:tc>
                  <a:txBody>
                    <a:bodyPr/>
                    <a:lstStyle/>
                    <a:p>
                      <a:r>
                        <a:rPr lang="en-IN" sz="1400" dirty="0" smtClean="0"/>
                        <a:t>≤normal</a:t>
                      </a:r>
                      <a:r>
                        <a:rPr lang="en-IN" sz="1400" baseline="0" dirty="0" smtClean="0"/>
                        <a:t> limit</a:t>
                      </a:r>
                      <a:endParaRPr lang="en-IN" sz="1400" dirty="0"/>
                    </a:p>
                  </a:txBody>
                  <a:tcPr/>
                </a:tc>
                <a:tc>
                  <a:txBody>
                    <a:bodyPr/>
                    <a:lstStyle/>
                    <a:p>
                      <a:r>
                        <a:rPr lang="en-US" sz="1400" dirty="0" smtClean="0"/>
                        <a:t>0</a:t>
                      </a:r>
                      <a:endParaRPr lang="en-IN" sz="1400" dirty="0"/>
                    </a:p>
                  </a:txBody>
                  <a:tcPr/>
                </a:tc>
              </a:tr>
            </a:tbl>
          </a:graphicData>
        </a:graphic>
      </p:graphicFrame>
      <p:graphicFrame>
        <p:nvGraphicFramePr>
          <p:cNvPr id="7" name="Table 6"/>
          <p:cNvGraphicFramePr>
            <a:graphicFrameLocks noGrp="1"/>
          </p:cNvGraphicFramePr>
          <p:nvPr/>
        </p:nvGraphicFramePr>
        <p:xfrm>
          <a:off x="899592" y="5589240"/>
          <a:ext cx="7344816" cy="1097280"/>
        </p:xfrm>
        <a:graphic>
          <a:graphicData uri="http://schemas.openxmlformats.org/drawingml/2006/table">
            <a:tbl>
              <a:tblPr firstRow="1" bandRow="1">
                <a:tableStyleId>{0505E3EF-67EA-436B-97B2-0124C06EBD24}</a:tableStyleId>
              </a:tblPr>
              <a:tblGrid>
                <a:gridCol w="3234462"/>
                <a:gridCol w="2055177"/>
                <a:gridCol w="2055177"/>
              </a:tblGrid>
              <a:tr h="336037">
                <a:tc>
                  <a:txBody>
                    <a:bodyPr/>
                    <a:lstStyle/>
                    <a:p>
                      <a:r>
                        <a:rPr lang="en-US" b="0" dirty="0" smtClean="0"/>
                        <a:t>Low</a:t>
                      </a:r>
                      <a:r>
                        <a:rPr lang="en-US" b="0" baseline="0" dirty="0" smtClean="0"/>
                        <a:t> risk</a:t>
                      </a:r>
                      <a:endParaRPr lang="en-IN" b="0" dirty="0"/>
                    </a:p>
                  </a:txBody>
                  <a:tcPr/>
                </a:tc>
                <a:tc>
                  <a:txBody>
                    <a:bodyPr/>
                    <a:lstStyle/>
                    <a:p>
                      <a:r>
                        <a:rPr lang="en-US" b="0" dirty="0" smtClean="0"/>
                        <a:t>0-3</a:t>
                      </a:r>
                      <a:endParaRPr lang="en-IN" b="0" dirty="0"/>
                    </a:p>
                  </a:txBody>
                  <a:tcPr/>
                </a:tc>
                <a:tc>
                  <a:txBody>
                    <a:bodyPr/>
                    <a:lstStyle/>
                    <a:p>
                      <a:r>
                        <a:rPr lang="en-US" b="0" dirty="0" smtClean="0"/>
                        <a:t>0.9%</a:t>
                      </a:r>
                      <a:endParaRPr lang="en-IN" b="0" dirty="0"/>
                    </a:p>
                  </a:txBody>
                  <a:tcPr/>
                </a:tc>
              </a:tr>
              <a:tr h="336037">
                <a:tc>
                  <a:txBody>
                    <a:bodyPr/>
                    <a:lstStyle/>
                    <a:p>
                      <a:r>
                        <a:rPr lang="en-US" dirty="0" smtClean="0"/>
                        <a:t>Intermediate </a:t>
                      </a:r>
                      <a:r>
                        <a:rPr lang="en-US" baseline="0" dirty="0" smtClean="0"/>
                        <a:t>risk</a:t>
                      </a:r>
                      <a:endParaRPr lang="en-IN" dirty="0"/>
                    </a:p>
                  </a:txBody>
                  <a:tcPr/>
                </a:tc>
                <a:tc>
                  <a:txBody>
                    <a:bodyPr/>
                    <a:lstStyle/>
                    <a:p>
                      <a:r>
                        <a:rPr lang="en-US" dirty="0" smtClean="0"/>
                        <a:t>4-6</a:t>
                      </a:r>
                      <a:endParaRPr lang="en-IN" dirty="0"/>
                    </a:p>
                  </a:txBody>
                  <a:tcPr/>
                </a:tc>
                <a:tc>
                  <a:txBody>
                    <a:bodyPr/>
                    <a:lstStyle/>
                    <a:p>
                      <a:r>
                        <a:rPr lang="en-US" dirty="0" smtClean="0"/>
                        <a:t>12%</a:t>
                      </a:r>
                      <a:endParaRPr lang="en-IN" dirty="0"/>
                    </a:p>
                  </a:txBody>
                  <a:tcPr/>
                </a:tc>
              </a:tr>
              <a:tr h="336037">
                <a:tc>
                  <a:txBody>
                    <a:bodyPr/>
                    <a:lstStyle/>
                    <a:p>
                      <a:r>
                        <a:rPr lang="en-US" dirty="0" smtClean="0"/>
                        <a:t>High </a:t>
                      </a:r>
                      <a:r>
                        <a:rPr lang="en-US" baseline="0" dirty="0" smtClean="0"/>
                        <a:t>risk</a:t>
                      </a:r>
                      <a:endParaRPr lang="en-IN" dirty="0"/>
                    </a:p>
                  </a:txBody>
                  <a:tcPr/>
                </a:tc>
                <a:tc>
                  <a:txBody>
                    <a:bodyPr/>
                    <a:lstStyle/>
                    <a:p>
                      <a:r>
                        <a:rPr lang="en-US" dirty="0" smtClean="0"/>
                        <a:t>7-10</a:t>
                      </a:r>
                      <a:endParaRPr lang="en-IN" dirty="0"/>
                    </a:p>
                  </a:txBody>
                  <a:tcPr/>
                </a:tc>
                <a:tc>
                  <a:txBody>
                    <a:bodyPr/>
                    <a:lstStyle/>
                    <a:p>
                      <a:r>
                        <a:rPr lang="en-US" dirty="0" smtClean="0"/>
                        <a:t>65%</a:t>
                      </a:r>
                      <a:endParaRPr lang="en-IN"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dirty="0" smtClean="0"/>
              <a:t>the HEART risk score (2008) was developed for chest pain patients presenting to the ED</a:t>
            </a:r>
          </a:p>
          <a:p>
            <a:r>
              <a:rPr lang="en-IN" dirty="0" smtClean="0"/>
              <a:t>Investigator assessed endpoint of MI, </a:t>
            </a:r>
            <a:r>
              <a:rPr lang="en-IN" dirty="0" err="1" smtClean="0"/>
              <a:t>Percutaneous</a:t>
            </a:r>
            <a:r>
              <a:rPr lang="en-IN" dirty="0" smtClean="0"/>
              <a:t> Coronary Intervention (PCI), Coronary Artery Bypass Grafting (CABG) </a:t>
            </a:r>
            <a:r>
              <a:rPr lang="en-IN" dirty="0" err="1" smtClean="0"/>
              <a:t>ordeath</a:t>
            </a:r>
            <a:r>
              <a:rPr lang="en-IN" dirty="0" smtClean="0"/>
              <a:t> within 6 weeks after presentation.</a:t>
            </a:r>
          </a:p>
          <a:p>
            <a:r>
              <a:rPr lang="en-IN" dirty="0" smtClean="0"/>
              <a:t>The c-statistic was 0.90, indicating good </a:t>
            </a:r>
            <a:r>
              <a:rPr lang="en-IN" dirty="0" err="1" smtClean="0"/>
              <a:t>toexcellent</a:t>
            </a:r>
            <a:r>
              <a:rPr lang="en-IN" dirty="0" smtClean="0"/>
              <a:t> discriminative power.</a:t>
            </a:r>
          </a:p>
          <a:p>
            <a:r>
              <a:rPr lang="en-IN" dirty="0" smtClean="0"/>
              <a:t>The HEART score divides patients into low (0-3), intermediate (4-6) or high risk groups (7-10), with mean risks of an event of 0.9%, 12% and 65%, respectively</a:t>
            </a:r>
          </a:p>
          <a:p>
            <a:pPr>
              <a:buNone/>
            </a:pPr>
            <a:endParaRPr lang="en-IN" b="1" dirty="0" smtClean="0"/>
          </a:p>
          <a:p>
            <a:pPr>
              <a:buNone/>
            </a:pPr>
            <a:r>
              <a:rPr lang="en-IN" b="1" dirty="0" smtClean="0"/>
              <a:t>			</a:t>
            </a:r>
          </a:p>
          <a:p>
            <a:pPr>
              <a:buNone/>
            </a:pPr>
            <a:endParaRPr lang="en-IN" sz="1500" b="1" dirty="0" smtClean="0">
              <a:solidFill>
                <a:srgbClr val="FFFF00"/>
              </a:solidFill>
            </a:endParaRPr>
          </a:p>
          <a:p>
            <a:pPr>
              <a:buNone/>
            </a:pPr>
            <a:endParaRPr lang="en-IN" sz="1500" b="1" dirty="0" smtClean="0">
              <a:solidFill>
                <a:srgbClr val="FFFF00"/>
              </a:solidFill>
            </a:endParaRPr>
          </a:p>
          <a:p>
            <a:pPr>
              <a:buNone/>
            </a:pPr>
            <a:r>
              <a:rPr lang="en-IN" sz="1500" b="1" dirty="0" smtClean="0">
                <a:solidFill>
                  <a:srgbClr val="FFFF00"/>
                </a:solidFill>
              </a:rPr>
              <a:t>			Risk Scores for Patients with Chest Pain: Evaluation in the </a:t>
            </a:r>
            <a:r>
              <a:rPr lang="en-IN" sz="1500" b="1" dirty="0" err="1" smtClean="0">
                <a:solidFill>
                  <a:srgbClr val="FFFF00"/>
                </a:solidFill>
              </a:rPr>
              <a:t>EmergencyDepartment</a:t>
            </a:r>
            <a:endParaRPr lang="en-IN" sz="1500" b="1" dirty="0" smtClean="0">
              <a:solidFill>
                <a:srgbClr val="FFFF00"/>
              </a:solidFill>
            </a:endParaRPr>
          </a:p>
          <a:p>
            <a:pPr>
              <a:buNone/>
            </a:pPr>
            <a:r>
              <a:rPr lang="en-IN" sz="1500" dirty="0" smtClean="0">
                <a:solidFill>
                  <a:srgbClr val="FFFF00"/>
                </a:solidFill>
              </a:rPr>
              <a:t>			B.E. Backus</a:t>
            </a:r>
            <a:r>
              <a:rPr lang="en-IN" sz="800" dirty="0" smtClean="0">
                <a:solidFill>
                  <a:srgbClr val="FFFF00"/>
                </a:solidFill>
              </a:rPr>
              <a:t>1,</a:t>
            </a:r>
            <a:r>
              <a:rPr lang="en-IN" sz="1500" dirty="0" smtClean="0">
                <a:solidFill>
                  <a:srgbClr val="FFFF00"/>
                </a:solidFill>
              </a:rPr>
              <a:t>*, A.J. Six</a:t>
            </a:r>
            <a:r>
              <a:rPr lang="en-IN" sz="800" dirty="0" smtClean="0">
                <a:solidFill>
                  <a:srgbClr val="FFFF00"/>
                </a:solidFill>
              </a:rPr>
              <a:t>2</a:t>
            </a:r>
            <a:r>
              <a:rPr lang="en-IN" sz="1500" dirty="0" smtClean="0">
                <a:solidFill>
                  <a:srgbClr val="FFFF00"/>
                </a:solidFill>
              </a:rPr>
              <a:t>, J.H. Kelder</a:t>
            </a:r>
            <a:r>
              <a:rPr lang="en-IN" sz="800" dirty="0" smtClean="0">
                <a:solidFill>
                  <a:srgbClr val="FFFF00"/>
                </a:solidFill>
              </a:rPr>
              <a:t>3</a:t>
            </a:r>
            <a:r>
              <a:rPr lang="en-IN" sz="1500" dirty="0" smtClean="0">
                <a:solidFill>
                  <a:srgbClr val="FFFF00"/>
                </a:solidFill>
              </a:rPr>
              <a:t>, W.B. Gibler</a:t>
            </a:r>
            <a:r>
              <a:rPr lang="en-IN" sz="800" dirty="0" smtClean="0">
                <a:solidFill>
                  <a:srgbClr val="FFFF00"/>
                </a:solidFill>
              </a:rPr>
              <a:t>4</a:t>
            </a:r>
            <a:r>
              <a:rPr lang="en-IN" sz="1500" dirty="0" smtClean="0">
                <a:solidFill>
                  <a:srgbClr val="FFFF00"/>
                </a:solidFill>
              </a:rPr>
              <a:t>, F.L. Moll</a:t>
            </a:r>
            <a:r>
              <a:rPr lang="en-IN" sz="800" dirty="0" smtClean="0">
                <a:solidFill>
                  <a:srgbClr val="FFFF00"/>
                </a:solidFill>
              </a:rPr>
              <a:t>1 </a:t>
            </a:r>
            <a:r>
              <a:rPr lang="en-IN" sz="1500" dirty="0" smtClean="0">
                <a:solidFill>
                  <a:srgbClr val="FFFF00"/>
                </a:solidFill>
              </a:rPr>
              <a:t>and P.A. Doevendans</a:t>
            </a:r>
            <a:r>
              <a:rPr lang="en-IN" sz="800" dirty="0" smtClean="0">
                <a:solidFill>
                  <a:srgbClr val="FFFF00"/>
                </a:solidFill>
              </a:rPr>
              <a:t>1</a:t>
            </a:r>
          </a:p>
          <a:p>
            <a:pPr>
              <a:buNone/>
            </a:pPr>
            <a:r>
              <a:rPr lang="en-US" sz="800" dirty="0" smtClean="0">
                <a:solidFill>
                  <a:srgbClr val="FFFF00"/>
                </a:solidFill>
              </a:rPr>
              <a:t>			</a:t>
            </a:r>
            <a:r>
              <a:rPr lang="en-IN" sz="1500" b="1" i="1" dirty="0" smtClean="0">
                <a:solidFill>
                  <a:srgbClr val="FFFF00"/>
                </a:solidFill>
              </a:rPr>
              <a:t>Current Cardiology Reviews, 2011, 7, 2-8</a:t>
            </a:r>
            <a:endParaRPr lang="en-IN" sz="1500" dirty="0" smtClean="0">
              <a:solidFill>
                <a:srgbClr val="FFFF00"/>
              </a:solidFill>
            </a:endParaRP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04664"/>
            <a:ext cx="8229600" cy="3096344"/>
          </a:xfrm>
        </p:spPr>
        <p:txBody>
          <a:bodyPr>
            <a:normAutofit/>
          </a:bodyPr>
          <a:lstStyle/>
          <a:p>
            <a:pPr algn="l" eaLnBrk="1" hangingPunct="1">
              <a:defRPr/>
            </a:pPr>
            <a:r>
              <a:rPr lang="en-US" sz="2400" b="1" i="1" dirty="0">
                <a:solidFill>
                  <a:srgbClr val="00B0F0"/>
                </a:solidFill>
              </a:rPr>
              <a:t>TIMI, PURSUIT, and GRACE risk scores: sustained prognostic value and interaction with revascularization in NSTE‐ACS</a:t>
            </a:r>
            <a:r>
              <a:rPr lang="en-US" b="1" i="1" dirty="0">
                <a:latin typeface="+mn-lt"/>
              </a:rPr>
              <a:t/>
            </a:r>
            <a:br>
              <a:rPr lang="en-US" b="1" i="1" dirty="0">
                <a:latin typeface="+mn-lt"/>
              </a:rPr>
            </a:br>
            <a:endParaRPr lang="en-US" i="1" dirty="0">
              <a:latin typeface="+mn-lt"/>
            </a:endParaRPr>
          </a:p>
        </p:txBody>
      </p:sp>
      <p:sp>
        <p:nvSpPr>
          <p:cNvPr id="3" name="Subtitle 2"/>
          <p:cNvSpPr>
            <a:spLocks noGrp="1"/>
          </p:cNvSpPr>
          <p:nvPr>
            <p:ph type="subTitle" idx="1"/>
          </p:nvPr>
        </p:nvSpPr>
        <p:spPr>
          <a:xfrm>
            <a:off x="1115616" y="3331698"/>
            <a:ext cx="6656784" cy="1752600"/>
          </a:xfrm>
        </p:spPr>
        <p:txBody>
          <a:bodyPr>
            <a:noAutofit/>
          </a:bodyPr>
          <a:lstStyle/>
          <a:p>
            <a:pPr algn="l" eaLnBrk="1" hangingPunct="1">
              <a:defRPr/>
            </a:pPr>
            <a:r>
              <a:rPr lang="pt-BR" sz="1400" b="1" dirty="0">
                <a:solidFill>
                  <a:srgbClr val="92D050"/>
                </a:solidFill>
                <a:latin typeface="+mj-lt"/>
              </a:rPr>
              <a:t>Pedro de Araújo </a:t>
            </a:r>
            <a:r>
              <a:rPr lang="pt-BR" sz="1400" b="1" dirty="0" smtClean="0">
                <a:solidFill>
                  <a:srgbClr val="92D050"/>
                </a:solidFill>
                <a:latin typeface="+mj-lt"/>
              </a:rPr>
              <a:t>Gonçalves,</a:t>
            </a:r>
            <a:r>
              <a:rPr lang="pt-BR" sz="1400" b="1" dirty="0">
                <a:solidFill>
                  <a:srgbClr val="92D050"/>
                </a:solidFill>
                <a:latin typeface="+mj-lt"/>
              </a:rPr>
              <a:t> </a:t>
            </a:r>
            <a:r>
              <a:rPr lang="pt-BR" sz="1400" b="1" dirty="0" smtClean="0">
                <a:solidFill>
                  <a:srgbClr val="92D050"/>
                </a:solidFill>
                <a:latin typeface="+mj-lt"/>
              </a:rPr>
              <a:t> Jorge </a:t>
            </a:r>
            <a:r>
              <a:rPr lang="pt-BR" sz="1400" b="1" dirty="0">
                <a:solidFill>
                  <a:srgbClr val="92D050"/>
                </a:solidFill>
                <a:latin typeface="+mj-lt"/>
              </a:rPr>
              <a:t>Ferreira, </a:t>
            </a:r>
            <a:r>
              <a:rPr lang="pt-BR" sz="1400" b="1" dirty="0" smtClean="0">
                <a:solidFill>
                  <a:srgbClr val="92D050"/>
                </a:solidFill>
                <a:latin typeface="+mj-lt"/>
              </a:rPr>
              <a:t>Carlos </a:t>
            </a:r>
            <a:r>
              <a:rPr lang="pt-BR" sz="1400" b="1" dirty="0">
                <a:solidFill>
                  <a:srgbClr val="92D050"/>
                </a:solidFill>
                <a:latin typeface="+mj-lt"/>
              </a:rPr>
              <a:t>Aguiar and</a:t>
            </a:r>
          </a:p>
          <a:p>
            <a:pPr algn="l" eaLnBrk="1" hangingPunct="1">
              <a:defRPr/>
            </a:pPr>
            <a:r>
              <a:rPr lang="pt-BR" sz="1400" b="1" dirty="0">
                <a:solidFill>
                  <a:srgbClr val="92D050"/>
                </a:solidFill>
                <a:latin typeface="+mj-lt"/>
              </a:rPr>
              <a:t>Ricardo </a:t>
            </a:r>
            <a:r>
              <a:rPr lang="pt-BR" sz="1400" b="1" dirty="0" smtClean="0">
                <a:solidFill>
                  <a:srgbClr val="92D050"/>
                </a:solidFill>
                <a:latin typeface="+mj-lt"/>
              </a:rPr>
              <a:t>Seabra-Gomes</a:t>
            </a:r>
            <a:endParaRPr lang="pt-BR" sz="1400" b="1" dirty="0">
              <a:solidFill>
                <a:srgbClr val="92D050"/>
              </a:solidFill>
              <a:latin typeface="+mj-lt"/>
            </a:endParaRPr>
          </a:p>
        </p:txBody>
      </p:sp>
      <p:sp>
        <p:nvSpPr>
          <p:cNvPr id="50180" name="TextBox 4"/>
          <p:cNvSpPr txBox="1">
            <a:spLocks noChangeArrowheads="1"/>
          </p:cNvSpPr>
          <p:nvPr/>
        </p:nvSpPr>
        <p:spPr bwMode="auto">
          <a:xfrm>
            <a:off x="5562600" y="6400800"/>
            <a:ext cx="3352800" cy="307975"/>
          </a:xfrm>
          <a:prstGeom prst="rect">
            <a:avLst/>
          </a:prstGeom>
          <a:noFill/>
          <a:ln w="9525">
            <a:noFill/>
            <a:miter lim="800000"/>
            <a:headEnd/>
            <a:tailEnd/>
          </a:ln>
        </p:spPr>
        <p:txBody>
          <a:bodyPr>
            <a:spAutoFit/>
          </a:bodyPr>
          <a:lstStyle/>
          <a:p>
            <a:r>
              <a:rPr lang="en-US" sz="1400" dirty="0" err="1">
                <a:cs typeface="Arial" pitchFamily="34" charset="0"/>
              </a:rPr>
              <a:t>Eur</a:t>
            </a:r>
            <a:r>
              <a:rPr lang="en-US" sz="1400" dirty="0">
                <a:cs typeface="Arial" pitchFamily="34" charset="0"/>
              </a:rPr>
              <a:t> Heart J</a:t>
            </a:r>
            <a:r>
              <a:rPr lang="en-US" sz="1400" dirty="0">
                <a:solidFill>
                  <a:srgbClr val="333300"/>
                </a:solidFill>
                <a:cs typeface="Arial" pitchFamily="34" charset="0"/>
              </a:rPr>
              <a:t> (May 2005) 26 (9):865-872.</a:t>
            </a:r>
            <a:r>
              <a:rPr lang="en-US" sz="1400" dirty="0">
                <a:cs typeface="Arial"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1401762"/>
          </a:xfrm>
        </p:spPr>
        <p:txBody>
          <a:bodyPr>
            <a:normAutofit fontScale="90000"/>
          </a:bodyPr>
          <a:lstStyle/>
          <a:p>
            <a:pPr eaLnBrk="1" hangingPunct="1"/>
            <a:r>
              <a:rPr lang="en-US" sz="3200" b="1" smtClean="0">
                <a:solidFill>
                  <a:srgbClr val="FFC000"/>
                </a:solidFill>
              </a:rPr>
              <a:t>Interaction between the admission score and the prognostic impact of myocardial revascularization performed during initial hospital stay.</a:t>
            </a:r>
          </a:p>
        </p:txBody>
      </p:sp>
      <p:pic>
        <p:nvPicPr>
          <p:cNvPr id="53251" name="Picture 2" descr="http://eurheartj.oxfordjournals.org/content/26/9/865/F4.medium.gif"/>
          <p:cNvPicPr>
            <a:picLocks noChangeAspect="1" noChangeArrowheads="1"/>
          </p:cNvPicPr>
          <p:nvPr/>
        </p:nvPicPr>
        <p:blipFill>
          <a:blip r:embed="rId2" cstate="print"/>
          <a:srcRect/>
          <a:stretch>
            <a:fillRect/>
          </a:stretch>
        </p:blipFill>
        <p:spPr bwMode="auto">
          <a:xfrm>
            <a:off x="1143000" y="1981200"/>
            <a:ext cx="7086600" cy="4251325"/>
          </a:xfrm>
          <a:prstGeom prst="rect">
            <a:avLst/>
          </a:prstGeom>
          <a:noFill/>
          <a:ln w="9525">
            <a:noFill/>
            <a:miter lim="800000"/>
            <a:headEnd/>
            <a:tailEnd/>
          </a:ln>
        </p:spPr>
      </p:pic>
      <p:sp>
        <p:nvSpPr>
          <p:cNvPr id="82948" name="TextBox 4"/>
          <p:cNvSpPr txBox="1">
            <a:spLocks noChangeArrowheads="1"/>
          </p:cNvSpPr>
          <p:nvPr/>
        </p:nvSpPr>
        <p:spPr bwMode="auto">
          <a:xfrm>
            <a:off x="6172200" y="6400800"/>
            <a:ext cx="2743200" cy="261938"/>
          </a:xfrm>
          <a:prstGeom prst="rect">
            <a:avLst/>
          </a:prstGeom>
          <a:noFill/>
          <a:ln w="9525">
            <a:noFill/>
            <a:miter lim="800000"/>
            <a:headEnd/>
            <a:tailEnd/>
          </a:ln>
        </p:spPr>
        <p:txBody>
          <a:bodyPr>
            <a:spAutoFit/>
          </a:bodyPr>
          <a:lstStyle/>
          <a:p>
            <a:pPr>
              <a:defRPr/>
            </a:pPr>
            <a:r>
              <a:rPr lang="en-US" sz="1100" dirty="0" err="1">
                <a:solidFill>
                  <a:schemeClr val="bg1"/>
                </a:solidFill>
                <a:latin typeface="+mn-lt"/>
                <a:cs typeface="Arial" pitchFamily="34" charset="0"/>
              </a:rPr>
              <a:t>Eur</a:t>
            </a:r>
            <a:r>
              <a:rPr lang="en-US" sz="1100" dirty="0">
                <a:solidFill>
                  <a:schemeClr val="bg1"/>
                </a:solidFill>
                <a:latin typeface="+mn-lt"/>
                <a:cs typeface="Arial" pitchFamily="34" charset="0"/>
              </a:rPr>
              <a:t> Heart J (May 2005) 26 (9):865-872.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b="1" dirty="0">
                <a:solidFill>
                  <a:srgbClr val="FFC000"/>
                </a:solidFill>
              </a:rPr>
              <a:t>Comparison of the predictive accuracy of the risk scores</a:t>
            </a:r>
          </a:p>
        </p:txBody>
      </p:sp>
      <p:graphicFrame>
        <p:nvGraphicFramePr>
          <p:cNvPr id="4" name="Content Placeholder 3"/>
          <p:cNvGraphicFramePr>
            <a:graphicFrameLocks noGrp="1"/>
          </p:cNvGraphicFramePr>
          <p:nvPr>
            <p:ph idx="1"/>
          </p:nvPr>
        </p:nvGraphicFramePr>
        <p:xfrm>
          <a:off x="395536" y="1828800"/>
          <a:ext cx="8352929" cy="4336504"/>
        </p:xfrm>
        <a:graphic>
          <a:graphicData uri="http://schemas.openxmlformats.org/drawingml/2006/table">
            <a:tbl>
              <a:tblPr firstRow="1" bandRow="1">
                <a:tableStyleId>{8799B23B-EC83-4686-B30A-512413B5E67A}</a:tableStyleId>
              </a:tblPr>
              <a:tblGrid>
                <a:gridCol w="2439351"/>
                <a:gridCol w="1552313"/>
                <a:gridCol w="1478395"/>
                <a:gridCol w="1478395"/>
                <a:gridCol w="1404475"/>
              </a:tblGrid>
              <a:tr h="614338">
                <a:tc gridSpan="2">
                  <a:txBody>
                    <a:bodyPr/>
                    <a:lstStyle/>
                    <a:p>
                      <a:pPr algn="ctr" fontAlgn="base"/>
                      <a:r>
                        <a:rPr lang="en-US" sz="2800" dirty="0">
                          <a:solidFill>
                            <a:schemeClr val="bg1"/>
                          </a:solidFill>
                          <a:latin typeface="+mn-lt"/>
                        </a:rPr>
                        <a:t>30 days</a:t>
                      </a:r>
                      <a:endParaRPr lang="en-US" sz="2800" b="1" dirty="0">
                        <a:solidFill>
                          <a:schemeClr val="bg1"/>
                        </a:solidFill>
                        <a:latin typeface="+mn-lt"/>
                      </a:endParaRPr>
                    </a:p>
                  </a:txBody>
                  <a:tcPr marL="38100" marR="38100" marT="19050" marB="19050"/>
                </a:tc>
                <a:tc hMerge="1">
                  <a:txBody>
                    <a:bodyPr/>
                    <a:lstStyle/>
                    <a:p>
                      <a:endParaRPr lang="en-US"/>
                    </a:p>
                  </a:txBody>
                  <a:tcPr/>
                </a:tc>
                <a:tc gridSpan="2">
                  <a:txBody>
                    <a:bodyPr/>
                    <a:lstStyle/>
                    <a:p>
                      <a:pPr algn="ctr" fontAlgn="base"/>
                      <a:r>
                        <a:rPr lang="en-US" sz="2800" dirty="0">
                          <a:solidFill>
                            <a:schemeClr val="bg1"/>
                          </a:solidFill>
                          <a:latin typeface="+mn-lt"/>
                        </a:rPr>
                        <a:t>1 year</a:t>
                      </a:r>
                      <a:endParaRPr lang="en-US" sz="2800" b="1" dirty="0">
                        <a:solidFill>
                          <a:schemeClr val="bg1"/>
                        </a:solidFill>
                        <a:latin typeface="+mn-lt"/>
                      </a:endParaRPr>
                    </a:p>
                  </a:txBody>
                  <a:tcPr marL="38100" marR="38100" marT="19050" marB="19050"/>
                </a:tc>
                <a:tc hMerge="1">
                  <a:txBody>
                    <a:bodyPr/>
                    <a:lstStyle/>
                    <a:p>
                      <a:endParaRPr lang="en-US"/>
                    </a:p>
                  </a:txBody>
                  <a:tcPr/>
                </a:tc>
                <a:tc>
                  <a:txBody>
                    <a:bodyPr/>
                    <a:lstStyle/>
                    <a:p>
                      <a:pPr algn="ctr"/>
                      <a:endParaRPr lang="en-US" sz="2800" dirty="0">
                        <a:solidFill>
                          <a:schemeClr val="bg1"/>
                        </a:solidFill>
                        <a:latin typeface="+mn-lt"/>
                      </a:endParaRPr>
                    </a:p>
                  </a:txBody>
                  <a:tcPr/>
                </a:tc>
              </a:tr>
              <a:tr h="551097">
                <a:tc>
                  <a:txBody>
                    <a:bodyPr/>
                    <a:lstStyle/>
                    <a:p>
                      <a:pPr algn="ctr" fontAlgn="base"/>
                      <a:endParaRPr lang="en-US" sz="2800" b="1" dirty="0">
                        <a:solidFill>
                          <a:schemeClr val="bg1"/>
                        </a:solidFill>
                        <a:latin typeface="+mn-lt"/>
                      </a:endParaRPr>
                    </a:p>
                  </a:txBody>
                  <a:tcPr marL="38100" marR="38100" marT="19050" marB="19050"/>
                </a:tc>
                <a:tc>
                  <a:txBody>
                    <a:bodyPr/>
                    <a:lstStyle/>
                    <a:p>
                      <a:pPr algn="ctr" fontAlgn="base"/>
                      <a:r>
                        <a:rPr lang="el-GR" sz="2800" dirty="0">
                          <a:solidFill>
                            <a:schemeClr val="bg1"/>
                          </a:solidFill>
                          <a:latin typeface="+mn-lt"/>
                        </a:rPr>
                        <a:t>Δ </a:t>
                      </a:r>
                      <a:endParaRPr lang="en-US" sz="2800" b="1" dirty="0">
                        <a:solidFill>
                          <a:schemeClr val="bg1"/>
                        </a:solidFill>
                        <a:latin typeface="+mn-lt"/>
                      </a:endParaRPr>
                    </a:p>
                  </a:txBody>
                  <a:tcPr marL="38100" marR="38100" marT="19050" marB="19050"/>
                </a:tc>
                <a:tc>
                  <a:txBody>
                    <a:bodyPr/>
                    <a:lstStyle/>
                    <a:p>
                      <a:pPr algn="ctr" fontAlgn="base"/>
                      <a:r>
                        <a:rPr lang="en-US" sz="2800" dirty="0">
                          <a:solidFill>
                            <a:schemeClr val="bg1"/>
                          </a:solidFill>
                          <a:latin typeface="+mn-lt"/>
                        </a:rPr>
                        <a:t>P-value</a:t>
                      </a:r>
                      <a:endParaRPr lang="en-US" sz="2800" b="1" dirty="0">
                        <a:solidFill>
                          <a:schemeClr val="bg1"/>
                        </a:solidFill>
                        <a:latin typeface="+mn-lt"/>
                      </a:endParaRPr>
                    </a:p>
                  </a:txBody>
                  <a:tcPr marL="38100" marR="38100" marT="19050" marB="19050"/>
                </a:tc>
                <a:tc>
                  <a:txBody>
                    <a:bodyPr/>
                    <a:lstStyle/>
                    <a:p>
                      <a:pPr algn="ctr" fontAlgn="base"/>
                      <a:r>
                        <a:rPr lang="el-GR" sz="2800" dirty="0" smtClean="0">
                          <a:solidFill>
                            <a:schemeClr val="bg1"/>
                          </a:solidFill>
                          <a:latin typeface="+mn-lt"/>
                        </a:rPr>
                        <a:t>Δ</a:t>
                      </a:r>
                      <a:endParaRPr lang="en-US" sz="2800" b="1" dirty="0">
                        <a:solidFill>
                          <a:schemeClr val="bg1"/>
                        </a:solidFill>
                        <a:latin typeface="+mn-lt"/>
                      </a:endParaRPr>
                    </a:p>
                  </a:txBody>
                  <a:tcPr marL="38100" marR="38100" marT="19050" marB="19050"/>
                </a:tc>
                <a:tc>
                  <a:txBody>
                    <a:bodyPr/>
                    <a:lstStyle/>
                    <a:p>
                      <a:pPr algn="ctr" fontAlgn="base"/>
                      <a:r>
                        <a:rPr lang="en-US" sz="2800" dirty="0">
                          <a:solidFill>
                            <a:schemeClr val="bg1"/>
                          </a:solidFill>
                          <a:latin typeface="+mn-lt"/>
                        </a:rPr>
                        <a:t>P-value</a:t>
                      </a:r>
                      <a:endParaRPr lang="en-US" sz="2800" b="1" dirty="0">
                        <a:solidFill>
                          <a:schemeClr val="bg1"/>
                        </a:solidFill>
                        <a:latin typeface="+mn-lt"/>
                      </a:endParaRPr>
                    </a:p>
                  </a:txBody>
                  <a:tcPr marL="38100" marR="38100" marT="19050" marB="19050"/>
                </a:tc>
              </a:tr>
              <a:tr h="1057023">
                <a:tc>
                  <a:txBody>
                    <a:bodyPr/>
                    <a:lstStyle/>
                    <a:p>
                      <a:pPr algn="ctr" fontAlgn="base"/>
                      <a:r>
                        <a:rPr lang="en-US" sz="2800" dirty="0">
                          <a:solidFill>
                            <a:schemeClr val="bg1"/>
                          </a:solidFill>
                          <a:latin typeface="+mn-lt"/>
                        </a:rPr>
                        <a:t>PURSUIT vs. TIMI</a:t>
                      </a:r>
                      <a:endParaRPr lang="en-US" sz="2800" b="1" dirty="0">
                        <a:solidFill>
                          <a:schemeClr val="bg1"/>
                        </a:solidFill>
                        <a:latin typeface="+mn-lt"/>
                      </a:endParaRPr>
                    </a:p>
                  </a:txBody>
                  <a:tcPr marL="38100" marR="38100" marT="19050" marB="19050" anchor="b"/>
                </a:tc>
                <a:tc>
                  <a:txBody>
                    <a:bodyPr/>
                    <a:lstStyle/>
                    <a:p>
                      <a:pPr algn="ctr" fontAlgn="base"/>
                      <a:r>
                        <a:rPr lang="en-US" sz="2800" dirty="0" smtClean="0">
                          <a:solidFill>
                            <a:schemeClr val="bg1"/>
                          </a:solidFill>
                          <a:latin typeface="+mn-lt"/>
                        </a:rPr>
                        <a:t>0.064</a:t>
                      </a:r>
                      <a:endParaRPr lang="en-US" sz="2800" b="0" dirty="0">
                        <a:solidFill>
                          <a:schemeClr val="bg1"/>
                        </a:solidFill>
                        <a:latin typeface="+mn-lt"/>
                      </a:endParaRPr>
                    </a:p>
                  </a:txBody>
                  <a:tcPr marL="38100" marR="38100" marT="19050" marB="19050" anchor="b"/>
                </a:tc>
                <a:tc>
                  <a:txBody>
                    <a:bodyPr/>
                    <a:lstStyle/>
                    <a:p>
                      <a:pPr algn="ctr" fontAlgn="base"/>
                      <a:r>
                        <a:rPr lang="en-US" sz="2800" dirty="0">
                          <a:solidFill>
                            <a:schemeClr val="bg1"/>
                          </a:solidFill>
                          <a:latin typeface="+mn-lt"/>
                        </a:rPr>
                        <a:t>0.288</a:t>
                      </a:r>
                      <a:endParaRPr lang="en-US" sz="2800" b="0" dirty="0">
                        <a:solidFill>
                          <a:schemeClr val="bg1"/>
                        </a:solidFill>
                        <a:latin typeface="+mn-lt"/>
                      </a:endParaRPr>
                    </a:p>
                  </a:txBody>
                  <a:tcPr marL="38100" marR="38100" marT="19050" marB="19050" anchor="b"/>
                </a:tc>
                <a:tc>
                  <a:txBody>
                    <a:bodyPr/>
                    <a:lstStyle/>
                    <a:p>
                      <a:pPr algn="ctr" fontAlgn="base"/>
                      <a:r>
                        <a:rPr lang="en-US" sz="2800" dirty="0" smtClean="0">
                          <a:solidFill>
                            <a:schemeClr val="bg1"/>
                          </a:solidFill>
                          <a:latin typeface="+mn-lt"/>
                        </a:rPr>
                        <a:t>0.044</a:t>
                      </a:r>
                      <a:endParaRPr lang="en-US" sz="2800" b="0" dirty="0">
                        <a:solidFill>
                          <a:schemeClr val="bg1"/>
                        </a:solidFill>
                        <a:latin typeface="+mn-lt"/>
                      </a:endParaRPr>
                    </a:p>
                  </a:txBody>
                  <a:tcPr marL="38100" marR="38100" marT="19050" marB="19050" anchor="b"/>
                </a:tc>
                <a:tc>
                  <a:txBody>
                    <a:bodyPr/>
                    <a:lstStyle/>
                    <a:p>
                      <a:pPr algn="ctr" fontAlgn="base"/>
                      <a:r>
                        <a:rPr lang="en-US" sz="2800" dirty="0">
                          <a:solidFill>
                            <a:schemeClr val="bg1"/>
                          </a:solidFill>
                          <a:latin typeface="+mn-lt"/>
                        </a:rPr>
                        <a:t>0.319</a:t>
                      </a:r>
                      <a:endParaRPr lang="en-US" sz="2800" b="0" dirty="0">
                        <a:solidFill>
                          <a:schemeClr val="bg1"/>
                        </a:solidFill>
                        <a:latin typeface="+mn-lt"/>
                      </a:endParaRPr>
                    </a:p>
                  </a:txBody>
                  <a:tcPr marL="38100" marR="38100" marT="19050" marB="19050" anchor="b"/>
                </a:tc>
              </a:tr>
              <a:tr h="1057023">
                <a:tc>
                  <a:txBody>
                    <a:bodyPr/>
                    <a:lstStyle/>
                    <a:p>
                      <a:pPr algn="ctr" fontAlgn="base"/>
                      <a:r>
                        <a:rPr lang="en-US" sz="2800" dirty="0">
                          <a:solidFill>
                            <a:schemeClr val="bg1"/>
                          </a:solidFill>
                          <a:latin typeface="+mn-lt"/>
                        </a:rPr>
                        <a:t>GRACE vs. PURSUIT</a:t>
                      </a:r>
                      <a:endParaRPr lang="en-US" sz="2800" b="1" dirty="0">
                        <a:solidFill>
                          <a:schemeClr val="bg1"/>
                        </a:solidFill>
                        <a:latin typeface="+mn-lt"/>
                      </a:endParaRPr>
                    </a:p>
                  </a:txBody>
                  <a:tcPr marL="38100" marR="38100" marT="19050" marB="19050" anchor="b"/>
                </a:tc>
                <a:tc>
                  <a:txBody>
                    <a:bodyPr/>
                    <a:lstStyle/>
                    <a:p>
                      <a:pPr algn="ctr" fontAlgn="base"/>
                      <a:r>
                        <a:rPr lang="en-US" sz="2800" dirty="0" smtClean="0">
                          <a:solidFill>
                            <a:schemeClr val="bg1"/>
                          </a:solidFill>
                          <a:latin typeface="+mn-lt"/>
                        </a:rPr>
                        <a:t>0.057</a:t>
                      </a:r>
                      <a:endParaRPr lang="en-US" sz="2800" b="0" dirty="0">
                        <a:solidFill>
                          <a:schemeClr val="bg1"/>
                        </a:solidFill>
                        <a:latin typeface="+mn-lt"/>
                      </a:endParaRPr>
                    </a:p>
                  </a:txBody>
                  <a:tcPr marL="38100" marR="38100" marT="19050" marB="19050" anchor="b"/>
                </a:tc>
                <a:tc>
                  <a:txBody>
                    <a:bodyPr/>
                    <a:lstStyle/>
                    <a:p>
                      <a:pPr algn="ctr" fontAlgn="base"/>
                      <a:r>
                        <a:rPr lang="en-US" sz="2800">
                          <a:solidFill>
                            <a:schemeClr val="bg1"/>
                          </a:solidFill>
                          <a:latin typeface="+mn-lt"/>
                        </a:rPr>
                        <a:t>0.332</a:t>
                      </a:r>
                      <a:endParaRPr lang="en-US" sz="2800" b="0">
                        <a:solidFill>
                          <a:schemeClr val="bg1"/>
                        </a:solidFill>
                        <a:latin typeface="+mn-lt"/>
                      </a:endParaRPr>
                    </a:p>
                  </a:txBody>
                  <a:tcPr marL="38100" marR="38100" marT="19050" marB="19050" anchor="b"/>
                </a:tc>
                <a:tc>
                  <a:txBody>
                    <a:bodyPr/>
                    <a:lstStyle/>
                    <a:p>
                      <a:pPr algn="ctr" fontAlgn="base"/>
                      <a:r>
                        <a:rPr lang="en-US" sz="2800" dirty="0" smtClean="0">
                          <a:solidFill>
                            <a:schemeClr val="bg1"/>
                          </a:solidFill>
                          <a:latin typeface="+mn-lt"/>
                        </a:rPr>
                        <a:t>0.086</a:t>
                      </a:r>
                      <a:endParaRPr lang="en-US" sz="2800" b="0" dirty="0">
                        <a:solidFill>
                          <a:schemeClr val="bg1"/>
                        </a:solidFill>
                        <a:latin typeface="+mn-lt"/>
                      </a:endParaRPr>
                    </a:p>
                  </a:txBody>
                  <a:tcPr marL="38100" marR="38100" marT="19050" marB="19050" anchor="b"/>
                </a:tc>
                <a:tc>
                  <a:txBody>
                    <a:bodyPr/>
                    <a:lstStyle/>
                    <a:p>
                      <a:pPr algn="ctr" fontAlgn="base"/>
                      <a:r>
                        <a:rPr lang="en-US" sz="2800" dirty="0">
                          <a:solidFill>
                            <a:schemeClr val="bg1"/>
                          </a:solidFill>
                          <a:latin typeface="+mn-lt"/>
                        </a:rPr>
                        <a:t>0.04</a:t>
                      </a:r>
                      <a:endParaRPr lang="en-US" sz="2800" b="0" dirty="0">
                        <a:solidFill>
                          <a:schemeClr val="bg1"/>
                        </a:solidFill>
                        <a:latin typeface="+mn-lt"/>
                      </a:endParaRPr>
                    </a:p>
                  </a:txBody>
                  <a:tcPr marL="38100" marR="38100" marT="19050" marB="19050" anchor="b"/>
                </a:tc>
              </a:tr>
              <a:tr h="1057023">
                <a:tc>
                  <a:txBody>
                    <a:bodyPr/>
                    <a:lstStyle/>
                    <a:p>
                      <a:pPr algn="ctr" fontAlgn="base"/>
                      <a:r>
                        <a:rPr lang="en-US" sz="2800" dirty="0">
                          <a:solidFill>
                            <a:schemeClr val="bg1"/>
                          </a:solidFill>
                          <a:latin typeface="+mn-lt"/>
                        </a:rPr>
                        <a:t>GRACE vs. TIMI</a:t>
                      </a:r>
                      <a:endParaRPr lang="en-US" sz="2800" b="1" dirty="0">
                        <a:solidFill>
                          <a:schemeClr val="bg1"/>
                        </a:solidFill>
                        <a:latin typeface="+mn-lt"/>
                      </a:endParaRPr>
                    </a:p>
                  </a:txBody>
                  <a:tcPr marL="38100" marR="38100" marT="19050" marB="19050" anchor="b"/>
                </a:tc>
                <a:tc>
                  <a:txBody>
                    <a:bodyPr/>
                    <a:lstStyle/>
                    <a:p>
                      <a:pPr algn="ctr" fontAlgn="base"/>
                      <a:r>
                        <a:rPr lang="en-US" sz="2800" dirty="0" smtClean="0">
                          <a:solidFill>
                            <a:schemeClr val="bg1"/>
                          </a:solidFill>
                          <a:latin typeface="+mn-lt"/>
                        </a:rPr>
                        <a:t>0.121</a:t>
                      </a:r>
                      <a:endParaRPr lang="en-US" sz="2800" b="0" dirty="0">
                        <a:solidFill>
                          <a:schemeClr val="bg1"/>
                        </a:solidFill>
                        <a:latin typeface="+mn-lt"/>
                      </a:endParaRPr>
                    </a:p>
                  </a:txBody>
                  <a:tcPr marL="38100" marR="38100" marT="19050" marB="19050" anchor="b"/>
                </a:tc>
                <a:tc>
                  <a:txBody>
                    <a:bodyPr/>
                    <a:lstStyle/>
                    <a:p>
                      <a:pPr algn="ctr" fontAlgn="base"/>
                      <a:r>
                        <a:rPr lang="en-US" sz="2800">
                          <a:solidFill>
                            <a:schemeClr val="bg1"/>
                          </a:solidFill>
                          <a:latin typeface="+mn-lt"/>
                        </a:rPr>
                        <a:t>0.054</a:t>
                      </a:r>
                      <a:endParaRPr lang="en-US" sz="2800" b="0">
                        <a:solidFill>
                          <a:schemeClr val="bg1"/>
                        </a:solidFill>
                        <a:latin typeface="+mn-lt"/>
                      </a:endParaRPr>
                    </a:p>
                  </a:txBody>
                  <a:tcPr marL="38100" marR="38100" marT="19050" marB="19050" anchor="b"/>
                </a:tc>
                <a:tc>
                  <a:txBody>
                    <a:bodyPr/>
                    <a:lstStyle/>
                    <a:p>
                      <a:pPr algn="ctr" fontAlgn="base"/>
                      <a:r>
                        <a:rPr lang="en-US" sz="2800" dirty="0" smtClean="0">
                          <a:solidFill>
                            <a:schemeClr val="bg1"/>
                          </a:solidFill>
                          <a:latin typeface="+mn-lt"/>
                        </a:rPr>
                        <a:t>0.130</a:t>
                      </a:r>
                      <a:endParaRPr lang="en-US" sz="2800" b="0" dirty="0">
                        <a:solidFill>
                          <a:schemeClr val="bg1"/>
                        </a:solidFill>
                        <a:latin typeface="+mn-lt"/>
                      </a:endParaRPr>
                    </a:p>
                  </a:txBody>
                  <a:tcPr marL="38100" marR="38100" marT="19050" marB="19050" anchor="b"/>
                </a:tc>
                <a:tc>
                  <a:txBody>
                    <a:bodyPr/>
                    <a:lstStyle/>
                    <a:p>
                      <a:pPr algn="ctr" fontAlgn="base"/>
                      <a:r>
                        <a:rPr lang="en-US" sz="2800" dirty="0">
                          <a:solidFill>
                            <a:schemeClr val="bg1"/>
                          </a:solidFill>
                          <a:latin typeface="+mn-lt"/>
                        </a:rPr>
                        <a:t>0.004</a:t>
                      </a:r>
                      <a:endParaRPr lang="en-US" sz="2800" b="0" dirty="0">
                        <a:solidFill>
                          <a:schemeClr val="bg1"/>
                        </a:solidFill>
                        <a:latin typeface="+mn-lt"/>
                      </a:endParaRPr>
                    </a:p>
                  </a:txBody>
                  <a:tcPr marL="38100" marR="38100" marT="19050" marB="19050" anchor="b"/>
                </a:tc>
              </a:tr>
            </a:tbl>
          </a:graphicData>
        </a:graphic>
      </p:graphicFrame>
      <p:sp>
        <p:nvSpPr>
          <p:cNvPr id="84007" name="TextBox 4"/>
          <p:cNvSpPr txBox="1">
            <a:spLocks noChangeArrowheads="1"/>
          </p:cNvSpPr>
          <p:nvPr/>
        </p:nvSpPr>
        <p:spPr bwMode="auto">
          <a:xfrm>
            <a:off x="6477000" y="6400800"/>
            <a:ext cx="2438400" cy="461665"/>
          </a:xfrm>
          <a:prstGeom prst="rect">
            <a:avLst/>
          </a:prstGeom>
          <a:noFill/>
          <a:ln w="9525">
            <a:noFill/>
            <a:miter lim="800000"/>
            <a:headEnd/>
            <a:tailEnd/>
          </a:ln>
        </p:spPr>
        <p:txBody>
          <a:bodyPr>
            <a:spAutoFit/>
          </a:bodyPr>
          <a:lstStyle/>
          <a:p>
            <a:pPr>
              <a:defRPr/>
            </a:pPr>
            <a:r>
              <a:rPr lang="en-US" sz="1200" dirty="0" err="1">
                <a:solidFill>
                  <a:schemeClr val="bg1"/>
                </a:solidFill>
                <a:latin typeface="+mn-lt"/>
                <a:cs typeface="Arial" pitchFamily="34" charset="0"/>
              </a:rPr>
              <a:t>Eur</a:t>
            </a:r>
            <a:r>
              <a:rPr lang="en-US" sz="1200" dirty="0">
                <a:solidFill>
                  <a:schemeClr val="bg1"/>
                </a:solidFill>
                <a:latin typeface="+mn-lt"/>
                <a:cs typeface="Arial" pitchFamily="34" charset="0"/>
              </a:rPr>
              <a:t> Heart J (May 2005) 26 (9):865-872.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228600"/>
            <a:ext cx="7315200" cy="914400"/>
          </a:xfrm>
        </p:spPr>
        <p:txBody>
          <a:bodyPr/>
          <a:lstStyle/>
          <a:p>
            <a:pPr eaLnBrk="1" hangingPunct="1"/>
            <a:r>
              <a:rPr lang="en-US" sz="4000" b="1" smtClean="0">
                <a:solidFill>
                  <a:srgbClr val="FFC000"/>
                </a:solidFill>
              </a:rPr>
              <a:t>Conclusions</a:t>
            </a:r>
          </a:p>
        </p:txBody>
      </p:sp>
      <p:sp>
        <p:nvSpPr>
          <p:cNvPr id="3" name="Content Placeholder 2"/>
          <p:cNvSpPr>
            <a:spLocks noGrp="1"/>
          </p:cNvSpPr>
          <p:nvPr>
            <p:ph idx="1"/>
          </p:nvPr>
        </p:nvSpPr>
        <p:spPr>
          <a:xfrm>
            <a:off x="457200" y="1143000"/>
            <a:ext cx="8229600" cy="4525963"/>
          </a:xfrm>
        </p:spPr>
        <p:txBody>
          <a:bodyPr>
            <a:normAutofit fontScale="25000" lnSpcReduction="20000"/>
          </a:bodyPr>
          <a:lstStyle/>
          <a:p>
            <a:pPr eaLnBrk="1" hangingPunct="1">
              <a:buFont typeface="Arial" pitchFamily="34" charset="0"/>
              <a:buNone/>
              <a:defRPr/>
            </a:pPr>
            <a:r>
              <a:rPr lang="en-US" dirty="0" smtClean="0">
                <a:solidFill>
                  <a:srgbClr val="FFFF00"/>
                </a:solidFill>
              </a:rPr>
              <a:t> </a:t>
            </a:r>
            <a:r>
              <a:rPr lang="en-US" sz="11200" dirty="0">
                <a:solidFill>
                  <a:srgbClr val="FFFF00"/>
                </a:solidFill>
              </a:rPr>
              <a:t>RSs developed from </a:t>
            </a:r>
            <a:endParaRPr lang="en-US" sz="11200" dirty="0" smtClean="0">
              <a:solidFill>
                <a:srgbClr val="FFFF00"/>
              </a:solidFill>
            </a:endParaRPr>
          </a:p>
          <a:p>
            <a:pPr lvl="1" eaLnBrk="1" hangingPunct="1">
              <a:buFont typeface="Wingdings" pitchFamily="2" charset="2"/>
              <a:buChar char="v"/>
              <a:defRPr/>
            </a:pPr>
            <a:r>
              <a:rPr lang="en-US" sz="11200" dirty="0" smtClean="0">
                <a:solidFill>
                  <a:schemeClr val="bg1"/>
                </a:solidFill>
              </a:rPr>
              <a:t>Databases of clinical trials (PURSUIT and TIMI) or </a:t>
            </a:r>
          </a:p>
          <a:p>
            <a:pPr lvl="1" eaLnBrk="1" hangingPunct="1">
              <a:buFont typeface="Wingdings" pitchFamily="2" charset="2"/>
              <a:buChar char="v"/>
              <a:defRPr/>
            </a:pPr>
            <a:r>
              <a:rPr lang="en-US" sz="11200" dirty="0" smtClean="0">
                <a:solidFill>
                  <a:schemeClr val="bg1"/>
                </a:solidFill>
              </a:rPr>
              <a:t>Registries (GRACE) </a:t>
            </a:r>
          </a:p>
          <a:p>
            <a:pPr lvl="1" eaLnBrk="1" hangingPunct="1">
              <a:defRPr/>
            </a:pPr>
            <a:endParaRPr lang="en-US" sz="11200" dirty="0" smtClean="0">
              <a:solidFill>
                <a:srgbClr val="FFFF00"/>
              </a:solidFill>
            </a:endParaRPr>
          </a:p>
          <a:p>
            <a:pPr eaLnBrk="1" hangingPunct="1">
              <a:defRPr/>
            </a:pPr>
            <a:r>
              <a:rPr lang="en-US" sz="11200" dirty="0" smtClean="0">
                <a:solidFill>
                  <a:srgbClr val="FFFF00"/>
                </a:solidFill>
              </a:rPr>
              <a:t>At 30 days </a:t>
            </a:r>
            <a:r>
              <a:rPr lang="en-US" sz="11200" dirty="0">
                <a:solidFill>
                  <a:srgbClr val="FFFF00"/>
                </a:solidFill>
              </a:rPr>
              <a:t>the risk </a:t>
            </a:r>
            <a:r>
              <a:rPr lang="en-US" sz="11200" dirty="0" smtClean="0">
                <a:solidFill>
                  <a:srgbClr val="FFFF00"/>
                </a:solidFill>
              </a:rPr>
              <a:t>stratification by all 3 scores for </a:t>
            </a:r>
            <a:r>
              <a:rPr lang="en-US" sz="11200" dirty="0">
                <a:solidFill>
                  <a:srgbClr val="FFFF00"/>
                </a:solidFill>
              </a:rPr>
              <a:t>patients with </a:t>
            </a:r>
            <a:r>
              <a:rPr lang="en-US" sz="11200" dirty="0" smtClean="0">
                <a:solidFill>
                  <a:srgbClr val="FFFF00"/>
                </a:solidFill>
              </a:rPr>
              <a:t>NSTE‐ACS</a:t>
            </a:r>
          </a:p>
          <a:p>
            <a:pPr lvl="2" eaLnBrk="1" hangingPunct="1">
              <a:buFont typeface="Wingdings" pitchFamily="2" charset="2"/>
              <a:buChar char="Ø"/>
              <a:defRPr/>
            </a:pPr>
            <a:r>
              <a:rPr lang="en-US" sz="11200" dirty="0" smtClean="0">
                <a:solidFill>
                  <a:srgbClr val="FFFF00"/>
                </a:solidFill>
              </a:rPr>
              <a:t> </a:t>
            </a:r>
            <a:r>
              <a:rPr lang="en-US" sz="11200" dirty="0" smtClean="0">
                <a:solidFill>
                  <a:schemeClr val="bg1"/>
                </a:solidFill>
              </a:rPr>
              <a:t>has fair </a:t>
            </a:r>
            <a:r>
              <a:rPr lang="en-US" sz="11200" dirty="0">
                <a:solidFill>
                  <a:schemeClr val="bg1"/>
                </a:solidFill>
              </a:rPr>
              <a:t>to good discriminatory accuracy </a:t>
            </a:r>
            <a:endParaRPr lang="en-US" sz="11200" dirty="0" smtClean="0">
              <a:solidFill>
                <a:schemeClr val="bg1"/>
              </a:solidFill>
            </a:endParaRPr>
          </a:p>
          <a:p>
            <a:pPr lvl="2" eaLnBrk="1" hangingPunct="1">
              <a:buFont typeface="Wingdings" pitchFamily="2" charset="2"/>
              <a:buChar char="Ø"/>
              <a:defRPr/>
            </a:pPr>
            <a:r>
              <a:rPr lang="en-US" sz="11200" dirty="0" smtClean="0">
                <a:solidFill>
                  <a:schemeClr val="bg1"/>
                </a:solidFill>
              </a:rPr>
              <a:t>in </a:t>
            </a:r>
            <a:r>
              <a:rPr lang="en-US" sz="11200" dirty="0">
                <a:solidFill>
                  <a:schemeClr val="bg1"/>
                </a:solidFill>
              </a:rPr>
              <a:t>predicting major adverse cardiac events </a:t>
            </a:r>
            <a:endParaRPr lang="en-US" sz="11200" dirty="0" smtClean="0">
              <a:solidFill>
                <a:schemeClr val="bg1"/>
              </a:solidFill>
            </a:endParaRPr>
          </a:p>
          <a:p>
            <a:pPr lvl="2" eaLnBrk="1" hangingPunct="1">
              <a:buFont typeface="Wingdings" pitchFamily="2" charset="2"/>
              <a:buChar char="Ø"/>
              <a:defRPr/>
            </a:pPr>
            <a:r>
              <a:rPr lang="en-US" sz="11200" dirty="0" smtClean="0">
                <a:solidFill>
                  <a:schemeClr val="bg1"/>
                </a:solidFill>
              </a:rPr>
              <a:t>at </a:t>
            </a:r>
            <a:r>
              <a:rPr lang="en-US" sz="11200" dirty="0">
                <a:solidFill>
                  <a:schemeClr val="bg1"/>
                </a:solidFill>
              </a:rPr>
              <a:t>both 30 days and 1 year</a:t>
            </a:r>
            <a:r>
              <a:rPr lang="en-US" sz="11200" dirty="0" smtClean="0">
                <a:solidFill>
                  <a:schemeClr val="bg1"/>
                </a:solidFill>
              </a:rPr>
              <a:t>.</a:t>
            </a:r>
          </a:p>
          <a:p>
            <a:pPr eaLnBrk="1" hangingPunct="1">
              <a:defRPr/>
            </a:pPr>
            <a:endParaRPr lang="en-US" sz="11200" dirty="0">
              <a:solidFill>
                <a:srgbClr val="FFFF00"/>
              </a:solidFill>
            </a:endParaRPr>
          </a:p>
          <a:p>
            <a:pPr eaLnBrk="1" hangingPunct="1">
              <a:defRPr/>
            </a:pPr>
            <a:r>
              <a:rPr lang="en-US" sz="11200" b="1" i="1" dirty="0">
                <a:solidFill>
                  <a:srgbClr val="FFFF00"/>
                </a:solidFill>
                <a:latin typeface="Berlin Sans FB Demi" pitchFamily="34" charset="0"/>
              </a:rPr>
              <a:t>The GRACE RS was the best for predicting the risk of death or MI at 1 year after admission</a:t>
            </a:r>
            <a:r>
              <a:rPr lang="en-US" sz="8000" b="1" i="1" dirty="0" smtClean="0">
                <a:solidFill>
                  <a:srgbClr val="FFFF00"/>
                </a:solidFill>
                <a:latin typeface="Berlin Sans FB Demi" pitchFamily="34" charset="0"/>
              </a:rPr>
              <a:t>.</a:t>
            </a:r>
          </a:p>
          <a:p>
            <a:pPr eaLnBrk="1" hangingPunct="1">
              <a:defRPr/>
            </a:pPr>
            <a:endParaRPr lang="en-US" dirty="0">
              <a:solidFill>
                <a:srgbClr val="FFFF00"/>
              </a:solidFill>
            </a:endParaRPr>
          </a:p>
          <a:p>
            <a:pPr eaLnBrk="1" hangingPunct="1">
              <a:defRPr/>
            </a:pPr>
            <a:endParaRPr lang="en-US" dirty="0" smtClean="0">
              <a:solidFill>
                <a:srgbClr val="FFFF00"/>
              </a:solidFill>
            </a:endParaRPr>
          </a:p>
          <a:p>
            <a:pPr eaLnBrk="1" hangingPunct="1">
              <a:defRPr/>
            </a:pPr>
            <a:endParaRPr lang="en-US" dirty="0" smtClean="0">
              <a:solidFill>
                <a:srgbClr val="FFFF00"/>
              </a:solidFill>
            </a:endParaRPr>
          </a:p>
          <a:p>
            <a:pPr eaLnBrk="1" hangingPunct="1">
              <a:buFont typeface="Arial" pitchFamily="34" charset="0"/>
              <a:buNone/>
              <a:defRPr/>
            </a:pPr>
            <a:endParaRPr lang="en-US" dirty="0">
              <a:solidFill>
                <a:srgbClr val="FFFF00"/>
              </a:solidFill>
            </a:endParaRPr>
          </a:p>
        </p:txBody>
      </p:sp>
      <p:sp>
        <p:nvSpPr>
          <p:cNvPr id="84996" name="TextBox 3"/>
          <p:cNvSpPr txBox="1">
            <a:spLocks noChangeArrowheads="1"/>
          </p:cNvSpPr>
          <p:nvPr/>
        </p:nvSpPr>
        <p:spPr bwMode="auto">
          <a:xfrm>
            <a:off x="6400800" y="6324600"/>
            <a:ext cx="2514600" cy="261938"/>
          </a:xfrm>
          <a:prstGeom prst="rect">
            <a:avLst/>
          </a:prstGeom>
          <a:noFill/>
          <a:ln w="9525">
            <a:noFill/>
            <a:miter lim="800000"/>
            <a:headEnd/>
            <a:tailEnd/>
          </a:ln>
        </p:spPr>
        <p:txBody>
          <a:bodyPr>
            <a:spAutoFit/>
          </a:bodyPr>
          <a:lstStyle/>
          <a:p>
            <a:pPr>
              <a:defRPr/>
            </a:pPr>
            <a:r>
              <a:rPr lang="en-US" sz="1100" dirty="0" err="1">
                <a:solidFill>
                  <a:schemeClr val="bg1"/>
                </a:solidFill>
                <a:latin typeface="+mn-lt"/>
                <a:cs typeface="Arial" pitchFamily="34" charset="0"/>
              </a:rPr>
              <a:t>Eur</a:t>
            </a:r>
            <a:r>
              <a:rPr lang="en-US" sz="1100" dirty="0">
                <a:solidFill>
                  <a:schemeClr val="bg1"/>
                </a:solidFill>
                <a:latin typeface="+mn-lt"/>
                <a:cs typeface="Arial" pitchFamily="34" charset="0"/>
              </a:rPr>
              <a:t> Heart J (May 2005) 26 (9):865-872.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endParaRPr lang="en-IN" b="1" dirty="0" smtClean="0">
              <a:solidFill>
                <a:srgbClr val="FFFF00"/>
              </a:solidFill>
            </a:endParaRPr>
          </a:p>
          <a:p>
            <a:pPr>
              <a:buNone/>
            </a:pPr>
            <a:r>
              <a:rPr lang="en-IN" b="1" dirty="0" smtClean="0">
                <a:solidFill>
                  <a:srgbClr val="FFFF00"/>
                </a:solidFill>
              </a:rPr>
              <a:t>			</a:t>
            </a: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r>
              <a:rPr lang="en-IN" sz="1100" b="1" dirty="0" smtClean="0">
                <a:solidFill>
                  <a:srgbClr val="FFFF00"/>
                </a:solidFill>
              </a:rPr>
              <a:t>				</a:t>
            </a:r>
          </a:p>
          <a:p>
            <a:pPr>
              <a:buNone/>
            </a:pPr>
            <a:endParaRPr lang="en-IN" sz="1100" b="1" dirty="0" smtClean="0">
              <a:solidFill>
                <a:srgbClr val="FFFF00"/>
              </a:solidFill>
            </a:endParaRPr>
          </a:p>
          <a:p>
            <a:pPr>
              <a:buNone/>
            </a:pPr>
            <a:endParaRPr lang="en-IN" sz="1100" b="1" dirty="0" smtClean="0">
              <a:solidFill>
                <a:srgbClr val="FFFF00"/>
              </a:solidFill>
            </a:endParaRPr>
          </a:p>
          <a:p>
            <a:pPr>
              <a:buNone/>
            </a:pPr>
            <a:endParaRPr lang="en-IN" sz="1100" b="1" dirty="0" smtClean="0">
              <a:solidFill>
                <a:srgbClr val="FFFF00"/>
              </a:solidFill>
            </a:endParaRPr>
          </a:p>
          <a:p>
            <a:pPr>
              <a:buNone/>
            </a:pPr>
            <a:r>
              <a:rPr lang="en-IN" sz="1100" b="1" dirty="0" smtClean="0">
                <a:solidFill>
                  <a:srgbClr val="FFFF00"/>
                </a:solidFill>
              </a:rPr>
              <a:t>				Risk Scores for Patients with Chest Pain: Evaluation in the </a:t>
            </a:r>
            <a:r>
              <a:rPr lang="en-IN" sz="1100" b="1" dirty="0" err="1" smtClean="0">
                <a:solidFill>
                  <a:srgbClr val="FFFF00"/>
                </a:solidFill>
              </a:rPr>
              <a:t>EmergencyDepartment</a:t>
            </a:r>
            <a:endParaRPr lang="en-IN" sz="1100" b="1" dirty="0" smtClean="0">
              <a:solidFill>
                <a:srgbClr val="FFFF00"/>
              </a:solidFill>
            </a:endParaRPr>
          </a:p>
          <a:p>
            <a:pPr>
              <a:buNone/>
            </a:pPr>
            <a:r>
              <a:rPr lang="en-IN" sz="1100" dirty="0" smtClean="0">
                <a:solidFill>
                  <a:srgbClr val="FFFF00"/>
                </a:solidFill>
              </a:rPr>
              <a:t>				B.E. Backus</a:t>
            </a:r>
            <a:r>
              <a:rPr lang="en-IN" sz="500" dirty="0" smtClean="0">
                <a:solidFill>
                  <a:srgbClr val="FFFF00"/>
                </a:solidFill>
              </a:rPr>
              <a:t>1,</a:t>
            </a:r>
            <a:r>
              <a:rPr lang="en-IN" sz="1100" dirty="0" smtClean="0">
                <a:solidFill>
                  <a:srgbClr val="FFFF00"/>
                </a:solidFill>
              </a:rPr>
              <a:t>*, A.J. Six</a:t>
            </a:r>
            <a:r>
              <a:rPr lang="en-IN" sz="500" dirty="0" smtClean="0">
                <a:solidFill>
                  <a:srgbClr val="FFFF00"/>
                </a:solidFill>
              </a:rPr>
              <a:t>2</a:t>
            </a:r>
            <a:r>
              <a:rPr lang="en-IN" sz="1100" dirty="0" smtClean="0">
                <a:solidFill>
                  <a:srgbClr val="FFFF00"/>
                </a:solidFill>
              </a:rPr>
              <a:t>, J.H. Kelder</a:t>
            </a:r>
            <a:r>
              <a:rPr lang="en-IN" sz="500" dirty="0" smtClean="0">
                <a:solidFill>
                  <a:srgbClr val="FFFF00"/>
                </a:solidFill>
              </a:rPr>
              <a:t>3</a:t>
            </a:r>
            <a:r>
              <a:rPr lang="en-IN" sz="1100" dirty="0" smtClean="0">
                <a:solidFill>
                  <a:srgbClr val="FFFF00"/>
                </a:solidFill>
              </a:rPr>
              <a:t>, W.B. Gibler</a:t>
            </a:r>
            <a:r>
              <a:rPr lang="en-IN" sz="500" dirty="0" smtClean="0">
                <a:solidFill>
                  <a:srgbClr val="FFFF00"/>
                </a:solidFill>
              </a:rPr>
              <a:t>4</a:t>
            </a:r>
            <a:r>
              <a:rPr lang="en-IN" sz="1100" dirty="0" smtClean="0">
                <a:solidFill>
                  <a:srgbClr val="FFFF00"/>
                </a:solidFill>
              </a:rPr>
              <a:t>, F.L. Moll</a:t>
            </a:r>
            <a:r>
              <a:rPr lang="en-IN" sz="500" dirty="0" smtClean="0">
                <a:solidFill>
                  <a:srgbClr val="FFFF00"/>
                </a:solidFill>
              </a:rPr>
              <a:t>1 </a:t>
            </a:r>
            <a:r>
              <a:rPr lang="en-IN" sz="1100" dirty="0" smtClean="0">
                <a:solidFill>
                  <a:srgbClr val="FFFF00"/>
                </a:solidFill>
              </a:rPr>
              <a:t>and P.A. Doevendans</a:t>
            </a:r>
            <a:r>
              <a:rPr lang="en-IN" sz="500" dirty="0" smtClean="0">
                <a:solidFill>
                  <a:srgbClr val="FFFF00"/>
                </a:solidFill>
              </a:rPr>
              <a:t>1</a:t>
            </a:r>
          </a:p>
          <a:p>
            <a:pPr>
              <a:buNone/>
            </a:pPr>
            <a:r>
              <a:rPr lang="en-US" sz="500" dirty="0" smtClean="0">
                <a:solidFill>
                  <a:srgbClr val="FFFF00"/>
                </a:solidFill>
              </a:rPr>
              <a:t>				</a:t>
            </a:r>
            <a:r>
              <a:rPr lang="en-IN" sz="1100" b="1" i="1" dirty="0" smtClean="0">
                <a:solidFill>
                  <a:srgbClr val="FFFF00"/>
                </a:solidFill>
              </a:rPr>
              <a:t>Current Cardiology Reviews, 2011, 7, 2-8</a:t>
            </a:r>
            <a:endParaRPr lang="en-IN" sz="1100" dirty="0" smtClean="0">
              <a:solidFill>
                <a:srgbClr val="FFFF00"/>
              </a:solidFill>
            </a:endParaRPr>
          </a:p>
          <a:p>
            <a:endParaRPr lang="en-IN" dirty="0"/>
          </a:p>
        </p:txBody>
      </p:sp>
      <p:pic>
        <p:nvPicPr>
          <p:cNvPr id="4" name="Picture 2"/>
          <p:cNvPicPr>
            <a:picLocks noChangeAspect="1" noChangeArrowheads="1"/>
          </p:cNvPicPr>
          <p:nvPr/>
        </p:nvPicPr>
        <p:blipFill>
          <a:blip r:embed="rId2" cstate="print"/>
          <a:stretch>
            <a:fillRect/>
          </a:stretch>
        </p:blipFill>
        <p:spPr bwMode="auto">
          <a:xfrm>
            <a:off x="683568" y="404664"/>
            <a:ext cx="792088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sz="2000" dirty="0" smtClean="0"/>
              <a:t>A prospective validation of the HEART score for chest pain patients at the emergency department</a:t>
            </a:r>
            <a:br>
              <a:rPr lang="en-IN" sz="2000" dirty="0" smtClean="0"/>
            </a:br>
            <a:r>
              <a:rPr lang="en-IN" sz="1600" b="0" dirty="0" smtClean="0">
                <a:solidFill>
                  <a:srgbClr val="002060"/>
                </a:solidFill>
              </a:rPr>
              <a:t>B.E. Backus et al</a:t>
            </a:r>
            <a:br>
              <a:rPr lang="en-IN" sz="1600" b="0" dirty="0" smtClean="0">
                <a:solidFill>
                  <a:srgbClr val="002060"/>
                </a:solidFill>
              </a:rPr>
            </a:br>
            <a:r>
              <a:rPr lang="en-IN" sz="1600" b="0" dirty="0" smtClean="0">
                <a:solidFill>
                  <a:srgbClr val="002060"/>
                </a:solidFill>
              </a:rPr>
              <a:t>International Journal of Cardiology 168 (2013) 2153–2158</a:t>
            </a:r>
            <a:endParaRPr lang="en-IN" sz="2000" b="0" dirty="0">
              <a:solidFill>
                <a:srgbClr val="002060"/>
              </a:solidFill>
            </a:endParaRPr>
          </a:p>
        </p:txBody>
      </p:sp>
      <p:sp>
        <p:nvSpPr>
          <p:cNvPr id="3" name="Content Placeholder 2"/>
          <p:cNvSpPr>
            <a:spLocks noGrp="1"/>
          </p:cNvSpPr>
          <p:nvPr>
            <p:ph idx="1"/>
          </p:nvPr>
        </p:nvSpPr>
        <p:spPr>
          <a:xfrm>
            <a:off x="179512" y="1628800"/>
            <a:ext cx="8229600" cy="4709160"/>
          </a:xfrm>
        </p:spPr>
        <p:txBody>
          <a:bodyPr>
            <a:normAutofit/>
          </a:bodyPr>
          <a:lstStyle/>
          <a:p>
            <a:r>
              <a:rPr lang="en-IN" dirty="0" smtClean="0"/>
              <a:t>Methods:</a:t>
            </a:r>
          </a:p>
          <a:p>
            <a:pPr lvl="1"/>
            <a:r>
              <a:rPr lang="en-IN" dirty="0" smtClean="0"/>
              <a:t> A total of 2440 unselected patients presented with chest pain at the cardiac emergency department of ten participating hospitals in The Netherlands. The HEART score was assessed as soon as the first lab results and ECG were obtained. Primary endpoint was the occurrence of major adverse cardiac events (MACE) within 6 weeks.</a:t>
            </a:r>
          </a:p>
          <a:p>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Dell\Desktop\nstemi\six-years-of-heart-score-maryland-01-04-17-638.jpg"/>
          <p:cNvPicPr>
            <a:picLocks noChangeAspect="1" noChangeArrowheads="1"/>
          </p:cNvPicPr>
          <p:nvPr/>
        </p:nvPicPr>
        <p:blipFill>
          <a:blip r:embed="rId2" cstate="print"/>
          <a:srcRect/>
          <a:stretch>
            <a:fillRect/>
          </a:stretch>
        </p:blipFill>
        <p:spPr bwMode="auto">
          <a:xfrm>
            <a:off x="683568" y="1147763"/>
            <a:ext cx="7632848" cy="48735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Clinical Assessment</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Physical examination / clinical history</a:t>
            </a:r>
          </a:p>
          <a:p>
            <a:r>
              <a:rPr lang="en-US" dirty="0" smtClean="0"/>
              <a:t>Electrocardiogram</a:t>
            </a:r>
          </a:p>
          <a:p>
            <a:r>
              <a:rPr lang="en-US" dirty="0" smtClean="0"/>
              <a:t>Cardiac biomarkers</a:t>
            </a:r>
          </a:p>
          <a:p>
            <a:r>
              <a:rPr lang="en-US" dirty="0" smtClean="0"/>
              <a:t>Risk stratification</a:t>
            </a:r>
          </a:p>
          <a:p>
            <a:endParaRPr lang="en-US" dirty="0"/>
          </a:p>
          <a:p>
            <a:r>
              <a:rPr lang="en-US" dirty="0" smtClean="0"/>
              <a:t>Further investigations</a:t>
            </a:r>
            <a:endParaRPr lang="en-US" dirty="0"/>
          </a:p>
        </p:txBody>
      </p:sp>
      <p:sp>
        <p:nvSpPr>
          <p:cNvPr id="4" name="Footer Placeholder 3"/>
          <p:cNvSpPr>
            <a:spLocks noGrp="1"/>
          </p:cNvSpPr>
          <p:nvPr>
            <p:ph type="ftr" sz="quarter" idx="11"/>
          </p:nvPr>
        </p:nvSpPr>
        <p:spPr/>
        <p:txBody>
          <a:bodyPr/>
          <a:lstStyle/>
          <a:p>
            <a:endParaRPr lang="en-US" sz="2800" dirty="0"/>
          </a:p>
        </p:txBody>
      </p:sp>
    </p:spTree>
    <p:extLst>
      <p:ext uri="{BB962C8B-B14F-4D97-AF65-F5344CB8AC3E}">
        <p14:creationId xmlns:p14="http://schemas.microsoft.com/office/powerpoint/2010/main" xmlns="" val="1142998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C:\Users\Dell\Desktop\nstemi\six-years-of-heart-score-maryland-01-04-18-638.jpg"/>
          <p:cNvPicPr>
            <a:picLocks noChangeAspect="1" noChangeArrowheads="1"/>
          </p:cNvPicPr>
          <p:nvPr/>
        </p:nvPicPr>
        <p:blipFill>
          <a:blip r:embed="rId2" cstate="print"/>
          <a:srcRect/>
          <a:stretch>
            <a:fillRect/>
          </a:stretch>
        </p:blipFill>
        <p:spPr bwMode="auto">
          <a:xfrm>
            <a:off x="611560" y="1147763"/>
            <a:ext cx="7632848" cy="494553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Conclusion: </a:t>
            </a:r>
          </a:p>
          <a:p>
            <a:pPr lvl="1"/>
            <a:r>
              <a:rPr lang="en-IN" dirty="0" smtClean="0"/>
              <a:t>The HEART score provides the clinician with a quick and reliable predictor of outcome, without computer-required calculating. Low HEART scores (0–3), exclude short-term MACE with &gt;98% certainty. In these patients one might consider reserved policies. In patients with high HEART scores (7–10) the high risk of MACE may indicate more aggressive policies.</a:t>
            </a: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00808"/>
            <a:ext cx="7416824" cy="2232248"/>
          </a:xfrm>
        </p:spPr>
        <p:txBody>
          <a:bodyPr>
            <a:normAutofit fontScale="90000"/>
          </a:bodyPr>
          <a:lstStyle/>
          <a:p>
            <a:pPr>
              <a:spcBef>
                <a:spcPts val="1200"/>
              </a:spcBef>
              <a:spcAft>
                <a:spcPts val="1200"/>
              </a:spcAft>
            </a:pPr>
            <a:r>
              <a:rPr lang="en-US" altLang="zh-TW" sz="3600" dirty="0" smtClean="0">
                <a:uFillTx/>
              </a:rPr>
              <a:t>2014 AHA/ACC Guideline </a:t>
            </a:r>
            <a:br>
              <a:rPr lang="en-US" altLang="zh-TW" sz="3600" dirty="0" smtClean="0">
                <a:uFillTx/>
              </a:rPr>
            </a:br>
            <a:r>
              <a:rPr lang="en-US" altLang="zh-TW" sz="3600" dirty="0" smtClean="0">
                <a:uFillTx/>
              </a:rPr>
              <a:t>for the Management of Patients With</a:t>
            </a:r>
            <a:r>
              <a:rPr lang="zh-TW" altLang="en-US" sz="3600" dirty="0" smtClean="0">
                <a:uFillTx/>
              </a:rPr>
              <a:t> </a:t>
            </a:r>
            <a:r>
              <a:rPr lang="en-US" altLang="zh-TW" sz="3600" dirty="0" smtClean="0">
                <a:uFillTx/>
              </a:rPr>
              <a:t>Non–ST-Elevation Acute Coronary Syndromes: Executive Summary</a:t>
            </a:r>
            <a:endParaRPr lang="zh-CN" altLang="en-US" sz="3600" dirty="0">
              <a:uFillTx/>
            </a:endParaRPr>
          </a:p>
        </p:txBody>
      </p:sp>
      <p:sp>
        <p:nvSpPr>
          <p:cNvPr id="3" name="Subtitle 2"/>
          <p:cNvSpPr>
            <a:spLocks noGrp="1"/>
          </p:cNvSpPr>
          <p:nvPr>
            <p:ph type="subTitle" idx="1"/>
          </p:nvPr>
        </p:nvSpPr>
        <p:spPr>
          <a:xfrm>
            <a:off x="1691680" y="4221088"/>
            <a:ext cx="6156684" cy="1198984"/>
          </a:xfrm>
        </p:spPr>
        <p:txBody>
          <a:bodyPr>
            <a:noAutofit/>
          </a:bodyPr>
          <a:lstStyle/>
          <a:p>
            <a:r>
              <a:rPr lang="en-US" altLang="zh-TW" sz="2400" b="1" dirty="0" smtClean="0">
                <a:solidFill>
                  <a:schemeClr val="tx1">
                    <a:lumMod val="75000"/>
                    <a:lumOff val="25000"/>
                  </a:schemeClr>
                </a:solidFill>
                <a:uFillTx/>
              </a:rPr>
              <a:t>A Report of the American College of Cardiology/American Heart Association Task</a:t>
            </a:r>
            <a:r>
              <a:rPr lang="zh-TW" altLang="en-US" sz="2400" b="1" dirty="0" smtClean="0">
                <a:solidFill>
                  <a:schemeClr val="tx1">
                    <a:lumMod val="75000"/>
                    <a:lumOff val="25000"/>
                  </a:schemeClr>
                </a:solidFill>
                <a:uFillTx/>
              </a:rPr>
              <a:t> </a:t>
            </a:r>
            <a:r>
              <a:rPr lang="en-US" altLang="zh-TW" sz="2400" b="1" dirty="0" smtClean="0">
                <a:solidFill>
                  <a:schemeClr val="tx1">
                    <a:lumMod val="75000"/>
                    <a:lumOff val="25000"/>
                  </a:schemeClr>
                </a:solidFill>
                <a:uFillTx/>
              </a:rPr>
              <a:t>Force on Practice Guidelines</a:t>
            </a:r>
            <a:endParaRPr lang="zh-CN" altLang="en-US" sz="2400" dirty="0">
              <a:solidFill>
                <a:schemeClr val="tx1">
                  <a:lumMod val="75000"/>
                  <a:lumOff val="25000"/>
                </a:schemeClr>
              </a:solidFill>
              <a:uFillTx/>
            </a:endParaRPr>
          </a:p>
        </p:txBody>
      </p:sp>
      <p:sp>
        <p:nvSpPr>
          <p:cNvPr id="4" name="Rectangle 3"/>
          <p:cNvSpPr>
            <a:spLocks/>
          </p:cNvSpPr>
          <p:nvPr/>
        </p:nvSpPr>
        <p:spPr>
          <a:xfrm>
            <a:off x="1691680" y="5661248"/>
            <a:ext cx="6894766" cy="430887"/>
          </a:xfrm>
          <a:prstGeom prst="rect">
            <a:avLst/>
          </a:prstGeom>
        </p:spPr>
        <p:txBody>
          <a:bodyPr wrap="square">
            <a:spAutoFit/>
          </a:bodyPr>
          <a:lstStyle/>
          <a:p>
            <a:r>
              <a:rPr lang="en-US" altLang="zh-TW" sz="2200" b="1" dirty="0" smtClean="0">
                <a:solidFill>
                  <a:srgbClr val="CC0000"/>
                </a:solidFill>
                <a:uFillTx/>
                <a:latin typeface="Arial" pitchFamily="34" charset="0"/>
                <a:cs typeface="Arial" pitchFamily="34" charset="0"/>
              </a:rPr>
              <a:t>Circulation.  published online September 23, 2014</a:t>
            </a:r>
            <a:endParaRPr lang="zh-CN" altLang="en-US" sz="2200" b="1" dirty="0">
              <a:solidFill>
                <a:srgbClr val="CC0000"/>
              </a:solidFill>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15" y="476672"/>
            <a:ext cx="9155430" cy="3097530"/>
          </a:xfrm>
          <a:prstGeom prst="rect">
            <a:avLst/>
          </a:prstGeom>
          <a:noFill/>
          <a:ln w="9525">
            <a:noFill/>
            <a:miter lim="800000"/>
          </a:ln>
        </p:spPr>
      </p:pic>
      <p:pic>
        <p:nvPicPr>
          <p:cNvPr id="2051" name="Picture 3"/>
          <p:cNvPicPr>
            <a:picLocks noChangeAspect="1" noChangeArrowheads="1"/>
          </p:cNvPicPr>
          <p:nvPr/>
        </p:nvPicPr>
        <p:blipFill>
          <a:blip r:embed="rId3" cstate="print"/>
          <a:srcRect/>
          <a:stretch>
            <a:fillRect/>
          </a:stretch>
        </p:blipFill>
        <p:spPr bwMode="auto">
          <a:xfrm>
            <a:off x="-5715" y="3574202"/>
            <a:ext cx="9155430" cy="3097530"/>
          </a:xfrm>
          <a:prstGeom prst="rect">
            <a:avLst/>
          </a:prstGeom>
          <a:noFill/>
          <a:ln w="9525">
            <a:noFill/>
            <a:miter lim="800000"/>
          </a:ln>
        </p:spPr>
      </p:pic>
      <p:pic>
        <p:nvPicPr>
          <p:cNvPr id="4" name="Picture 2"/>
          <p:cNvPicPr>
            <a:picLocks noChangeAspect="1" noChangeArrowheads="1"/>
          </p:cNvPicPr>
          <p:nvPr/>
        </p:nvPicPr>
        <p:blipFill>
          <a:blip r:embed="rId4" cstate="print"/>
          <a:srcRect/>
          <a:stretch>
            <a:fillRect/>
          </a:stretch>
        </p:blipFill>
        <p:spPr bwMode="auto">
          <a:xfrm>
            <a:off x="-5715" y="6670546"/>
            <a:ext cx="9155430" cy="3097530"/>
          </a:xfrm>
          <a:prstGeom prst="rect">
            <a:avLst/>
          </a:prstGeom>
          <a:noFill/>
          <a:ln w="9525">
            <a:noFill/>
            <a:miter lim="800000"/>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715" y="-99392"/>
            <a:ext cx="9155430" cy="3097530"/>
          </a:xfrm>
          <a:prstGeom prst="rect">
            <a:avLst/>
          </a:prstGeom>
          <a:noFill/>
          <a:ln w="9525">
            <a:noFill/>
            <a:miter lim="800000"/>
          </a:ln>
        </p:spPr>
      </p:pic>
      <p:pic>
        <p:nvPicPr>
          <p:cNvPr id="3075" name="Picture 3"/>
          <p:cNvPicPr>
            <a:picLocks noChangeAspect="1" noChangeArrowheads="1"/>
          </p:cNvPicPr>
          <p:nvPr/>
        </p:nvPicPr>
        <p:blipFill>
          <a:blip r:embed="rId3" cstate="print"/>
          <a:srcRect/>
          <a:stretch>
            <a:fillRect/>
          </a:stretch>
        </p:blipFill>
        <p:spPr bwMode="auto">
          <a:xfrm>
            <a:off x="-5715" y="2998137"/>
            <a:ext cx="9155430" cy="3091815"/>
          </a:xfrm>
          <a:prstGeom prst="rect">
            <a:avLst/>
          </a:prstGeom>
          <a:noFill/>
          <a:ln w="9525">
            <a:noFill/>
            <a:miter lim="800000"/>
          </a:ln>
        </p:spPr>
      </p:pic>
      <p:pic>
        <p:nvPicPr>
          <p:cNvPr id="4" name="Picture 3"/>
          <p:cNvPicPr>
            <a:picLocks noChangeAspect="1" noChangeArrowheads="1"/>
          </p:cNvPicPr>
          <p:nvPr/>
        </p:nvPicPr>
        <p:blipFill>
          <a:blip r:embed="rId4" cstate="print"/>
          <a:srcRect/>
          <a:stretch>
            <a:fillRect/>
          </a:stretch>
        </p:blipFill>
        <p:spPr bwMode="auto">
          <a:xfrm>
            <a:off x="-5715" y="-3195736"/>
            <a:ext cx="9155430" cy="3097530"/>
          </a:xfrm>
          <a:prstGeom prst="rect">
            <a:avLst/>
          </a:prstGeom>
          <a:noFill/>
          <a:ln w="9525">
            <a:noFill/>
            <a:miter lim="800000"/>
          </a:ln>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74999"/>
            <a:ext cx="7772400" cy="1470025"/>
          </a:xfrm>
        </p:spPr>
        <p:txBody>
          <a:bodyPr>
            <a:noAutofit/>
          </a:bodyPr>
          <a:lstStyle/>
          <a:p>
            <a:r>
              <a:rPr lang="en-US" altLang="zh-TW" sz="5400" dirty="0" smtClean="0">
                <a:uFillTx/>
              </a:rPr>
              <a:t>Initial Evaluation and Management</a:t>
            </a:r>
            <a:endParaRPr lang="zh-CN" altLang="en-US" sz="5400" dirty="0">
              <a:uFillTx/>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dirty="0" smtClean="0">
                <a:uFillTx/>
              </a:rPr>
              <a:t>Emergency Department or Outpatient Facility Presentation</a:t>
            </a:r>
            <a:endParaRPr lang="zh-TW" altLang="en-US" dirty="0">
              <a:uFillTx/>
            </a:endParaRPr>
          </a:p>
        </p:txBody>
      </p:sp>
      <p:sp>
        <p:nvSpPr>
          <p:cNvPr id="5" name="內容版面配置區 4"/>
          <p:cNvSpPr>
            <a:spLocks noGrp="1"/>
          </p:cNvSpPr>
          <p:nvPr>
            <p:ph idx="1"/>
          </p:nvPr>
        </p:nvSpPr>
        <p:spPr/>
        <p:txBody>
          <a:bodyPr>
            <a:normAutofit/>
          </a:bodyPr>
          <a:lstStyle/>
          <a:p>
            <a:pPr>
              <a:buNone/>
            </a:pPr>
            <a:r>
              <a:rPr lang="en-US" altLang="zh-TW" dirty="0" smtClean="0">
                <a:uFillTx/>
              </a:rPr>
              <a:t>Patients with suspected ACS and high-risk features such as continuing chest pain, severe </a:t>
            </a:r>
            <a:r>
              <a:rPr lang="en-US" altLang="zh-TW" dirty="0" err="1" smtClean="0">
                <a:uFillTx/>
              </a:rPr>
              <a:t>dyspnea</a:t>
            </a:r>
            <a:r>
              <a:rPr lang="en-US" altLang="zh-TW" dirty="0" smtClean="0">
                <a:uFillTx/>
              </a:rPr>
              <a:t>, syncope/</a:t>
            </a:r>
            <a:r>
              <a:rPr lang="en-US" altLang="zh-TW" dirty="0" err="1" smtClean="0">
                <a:uFillTx/>
              </a:rPr>
              <a:t>presyncope</a:t>
            </a:r>
            <a:r>
              <a:rPr lang="en-US" altLang="zh-TW" dirty="0" smtClean="0">
                <a:uFillTx/>
              </a:rPr>
              <a:t>, or palpitations should be referred immediately to the </a:t>
            </a:r>
            <a:r>
              <a:rPr lang="en-US" altLang="zh-TW" b="1" dirty="0" smtClean="0">
                <a:uFillTx/>
              </a:rPr>
              <a:t>ED</a:t>
            </a:r>
            <a:r>
              <a:rPr lang="en-US" altLang="zh-TW" dirty="0" smtClean="0">
                <a:uFillTx/>
              </a:rPr>
              <a:t> and transported by </a:t>
            </a:r>
            <a:r>
              <a:rPr lang="en-US" altLang="zh-TW" b="1" dirty="0" smtClean="0">
                <a:uFillTx/>
              </a:rPr>
              <a:t>EMS</a:t>
            </a:r>
            <a:r>
              <a:rPr lang="en-US" altLang="zh-TW" dirty="0" smtClean="0">
                <a:uFillTx/>
              </a:rPr>
              <a:t> when available. </a:t>
            </a:r>
            <a:r>
              <a:rPr lang="en-US" altLang="zh-TW" i="1" dirty="0" smtClean="0">
                <a:uFillTx/>
              </a:rPr>
              <a:t>(Class I; Level of Evidence C)</a:t>
            </a:r>
            <a:endParaRPr lang="zh-TW" altLang="en-US" dirty="0">
              <a:uFillTx/>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363272" cy="562074"/>
          </a:xfrm>
        </p:spPr>
        <p:txBody>
          <a:bodyPr>
            <a:normAutofit fontScale="90000"/>
          </a:bodyPr>
          <a:lstStyle/>
          <a:p>
            <a:r>
              <a:rPr lang="en-US" altLang="zh-TW" sz="3800" dirty="0" smtClean="0">
                <a:uFillTx/>
              </a:rPr>
              <a:t>Prognosis: Early Risk Stratification</a:t>
            </a:r>
            <a:endParaRPr lang="zh-TW" altLang="en-US" sz="3800" dirty="0">
              <a:uFillTx/>
            </a:endParaRPr>
          </a:p>
        </p:txBody>
      </p:sp>
      <p:sp>
        <p:nvSpPr>
          <p:cNvPr id="3" name="內容版面配置區 2"/>
          <p:cNvSpPr>
            <a:spLocks noGrp="1"/>
          </p:cNvSpPr>
          <p:nvPr>
            <p:ph idx="1"/>
          </p:nvPr>
        </p:nvSpPr>
        <p:spPr>
          <a:xfrm>
            <a:off x="457200" y="836712"/>
            <a:ext cx="8229600" cy="5400600"/>
          </a:xfrm>
        </p:spPr>
        <p:txBody>
          <a:bodyPr>
            <a:noAutofit/>
          </a:bodyPr>
          <a:lstStyle/>
          <a:p>
            <a:pPr>
              <a:buBlip>
                <a:blip r:embed="rId2"/>
              </a:buBlip>
            </a:pPr>
            <a:r>
              <a:rPr lang="en-US" altLang="zh-TW" sz="2600" dirty="0" smtClean="0">
                <a:uFillTx/>
              </a:rPr>
              <a:t>Perform rapid determination of likelihood of ACS, including a </a:t>
            </a:r>
            <a:r>
              <a:rPr lang="en-US" altLang="zh-TW" sz="2600" b="1" dirty="0" smtClean="0">
                <a:uFillTx/>
              </a:rPr>
              <a:t>12-lead ECG within 10 min </a:t>
            </a:r>
            <a:r>
              <a:rPr lang="en-US" altLang="zh-TW" sz="2600" dirty="0" smtClean="0">
                <a:uFillTx/>
              </a:rPr>
              <a:t>of arrival at an emergency facility, in patients whose symptoms suggest ACS</a:t>
            </a:r>
            <a:r>
              <a:rPr lang="en-US" altLang="zh-TW" sz="2600" i="1" dirty="0" smtClean="0">
                <a:uFillTx/>
              </a:rPr>
              <a:t> (Class I)</a:t>
            </a:r>
            <a:endParaRPr lang="en-US" altLang="zh-TW" sz="2600" dirty="0" smtClean="0">
              <a:uFillTx/>
            </a:endParaRPr>
          </a:p>
          <a:p>
            <a:pPr>
              <a:buBlip>
                <a:blip r:embed="rId2"/>
              </a:buBlip>
            </a:pPr>
            <a:r>
              <a:rPr lang="en-US" altLang="zh-TW" sz="2600" dirty="0" smtClean="0">
                <a:uFillTx/>
              </a:rPr>
              <a:t>Perform serial ECGs at 15- to 30-min intervals during the first hour in symptomatic patients with initial </a:t>
            </a:r>
            <a:r>
              <a:rPr lang="en-US" altLang="zh-TW" sz="2600" dirty="0" err="1" smtClean="0">
                <a:uFillTx/>
              </a:rPr>
              <a:t>nondiagnostic</a:t>
            </a:r>
            <a:r>
              <a:rPr lang="en-US" altLang="zh-TW" sz="2600" dirty="0" smtClean="0">
                <a:uFillTx/>
              </a:rPr>
              <a:t> ECG</a:t>
            </a:r>
            <a:r>
              <a:rPr lang="en-US" altLang="zh-TW" sz="2600" i="1" dirty="0" smtClean="0">
                <a:uFillTx/>
              </a:rPr>
              <a:t> (Class I)</a:t>
            </a:r>
            <a:endParaRPr lang="en-US" altLang="zh-TW" sz="2600" dirty="0" smtClean="0">
              <a:uFillTx/>
            </a:endParaRPr>
          </a:p>
          <a:p>
            <a:pPr>
              <a:buBlip>
                <a:blip r:embed="rId2"/>
              </a:buBlip>
            </a:pPr>
            <a:r>
              <a:rPr lang="en-US" altLang="zh-TW" sz="2600" dirty="0" smtClean="0">
                <a:uFillTx/>
              </a:rPr>
              <a:t>Measure cardiac </a:t>
            </a:r>
            <a:r>
              <a:rPr lang="en-US" altLang="zh-TW" sz="2600" b="1" dirty="0" err="1" smtClean="0">
                <a:uFillTx/>
              </a:rPr>
              <a:t>troponin</a:t>
            </a:r>
            <a:r>
              <a:rPr lang="en-US" altLang="zh-TW" sz="2600" dirty="0" smtClean="0">
                <a:uFillTx/>
              </a:rPr>
              <a:t> (</a:t>
            </a:r>
            <a:r>
              <a:rPr lang="en-US" altLang="zh-TW" sz="2600" dirty="0" err="1" smtClean="0">
                <a:uFillTx/>
              </a:rPr>
              <a:t>cTnI</a:t>
            </a:r>
            <a:r>
              <a:rPr lang="en-US" altLang="zh-TW" sz="2600" dirty="0" smtClean="0">
                <a:uFillTx/>
              </a:rPr>
              <a:t> or </a:t>
            </a:r>
            <a:r>
              <a:rPr lang="en-US" altLang="zh-TW" sz="2600" dirty="0" err="1" smtClean="0">
                <a:uFillTx/>
              </a:rPr>
              <a:t>cTnT</a:t>
            </a:r>
            <a:r>
              <a:rPr lang="en-US" altLang="zh-TW" sz="2600" dirty="0" smtClean="0">
                <a:uFillTx/>
              </a:rPr>
              <a:t>) in all patients with symptoms consistent with ACS</a:t>
            </a:r>
            <a:r>
              <a:rPr lang="en-US" altLang="zh-TW" sz="2600" i="1" dirty="0" smtClean="0">
                <a:uFillTx/>
              </a:rPr>
              <a:t> (Class I)</a:t>
            </a:r>
            <a:endParaRPr lang="en-US" altLang="zh-TW" sz="2600" dirty="0" smtClean="0">
              <a:uFillTx/>
            </a:endParaRPr>
          </a:p>
          <a:p>
            <a:pPr>
              <a:buBlip>
                <a:blip r:embed="rId2"/>
              </a:buBlip>
            </a:pPr>
            <a:r>
              <a:rPr lang="en-US" altLang="zh-TW" sz="2600" dirty="0" smtClean="0">
                <a:uFillTx/>
              </a:rPr>
              <a:t>Measure serial cardiac </a:t>
            </a:r>
            <a:r>
              <a:rPr lang="en-US" altLang="zh-TW" sz="2600" dirty="0" err="1" smtClean="0">
                <a:uFillTx/>
              </a:rPr>
              <a:t>troponin</a:t>
            </a:r>
            <a:r>
              <a:rPr lang="en-US" altLang="zh-TW" sz="2600" dirty="0" smtClean="0">
                <a:uFillTx/>
              </a:rPr>
              <a:t> I or T at presentation and 3–6 h after symptom onset in all patients with symptoms consistent with ACS</a:t>
            </a:r>
            <a:r>
              <a:rPr lang="en-US" altLang="zh-TW" sz="2600" i="1" dirty="0" smtClean="0">
                <a:uFillTx/>
              </a:rPr>
              <a:t> (Class I)</a:t>
            </a:r>
            <a:endParaRPr lang="zh-TW" altLang="en-US" sz="2600" dirty="0">
              <a:uFillTx/>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363272" cy="1143000"/>
          </a:xfrm>
        </p:spPr>
        <p:txBody>
          <a:bodyPr>
            <a:normAutofit fontScale="90000"/>
          </a:bodyPr>
          <a:lstStyle/>
          <a:p>
            <a:r>
              <a:rPr lang="en-US" altLang="zh-TW" sz="3800" dirty="0" smtClean="0">
                <a:uFillTx/>
              </a:rPr>
              <a:t>Prognosis: Early Risk Stratification</a:t>
            </a:r>
            <a:endParaRPr lang="zh-TW" altLang="en-US" sz="3800" dirty="0">
              <a:uFillTx/>
            </a:endParaRPr>
          </a:p>
        </p:txBody>
      </p:sp>
      <p:sp>
        <p:nvSpPr>
          <p:cNvPr id="3" name="內容版面配置區 2"/>
          <p:cNvSpPr>
            <a:spLocks noGrp="1"/>
          </p:cNvSpPr>
          <p:nvPr>
            <p:ph idx="1"/>
          </p:nvPr>
        </p:nvSpPr>
        <p:spPr>
          <a:xfrm>
            <a:off x="457200" y="1600200"/>
            <a:ext cx="8229600" cy="4925144"/>
          </a:xfrm>
        </p:spPr>
        <p:txBody>
          <a:bodyPr>
            <a:normAutofit lnSpcReduction="10000"/>
          </a:bodyPr>
          <a:lstStyle/>
          <a:p>
            <a:pPr>
              <a:buBlip>
                <a:blip r:embed="rId2"/>
              </a:buBlip>
            </a:pPr>
            <a:r>
              <a:rPr lang="en-US" altLang="zh-TW" dirty="0" smtClean="0">
                <a:uFillTx/>
              </a:rPr>
              <a:t>Use risk scores to assess prognosis in patients with NSTE-ACS</a:t>
            </a:r>
            <a:r>
              <a:rPr lang="en-US" altLang="zh-TW" i="1" dirty="0" smtClean="0">
                <a:uFillTx/>
              </a:rPr>
              <a:t> (Class I)</a:t>
            </a:r>
            <a:endParaRPr lang="en-US" altLang="zh-TW" dirty="0" smtClean="0">
              <a:uFillTx/>
            </a:endParaRPr>
          </a:p>
          <a:p>
            <a:pPr>
              <a:buBlip>
                <a:blip r:embed="rId2"/>
              </a:buBlip>
            </a:pPr>
            <a:r>
              <a:rPr lang="en-US" altLang="zh-TW" dirty="0" smtClean="0">
                <a:uFillTx/>
              </a:rPr>
              <a:t>Risk-stratification models can be useful in management</a:t>
            </a:r>
            <a:r>
              <a:rPr lang="en-US" altLang="zh-TW" i="1" dirty="0" smtClean="0">
                <a:uFillTx/>
              </a:rPr>
              <a:t> (Class </a:t>
            </a:r>
            <a:r>
              <a:rPr lang="en-US" altLang="zh-TW" i="1" dirty="0" err="1" smtClean="0">
                <a:uFillTx/>
              </a:rPr>
              <a:t>IIa</a:t>
            </a:r>
            <a:r>
              <a:rPr lang="en-US" altLang="zh-TW" i="1" dirty="0" smtClean="0">
                <a:uFillTx/>
              </a:rPr>
              <a:t>)</a:t>
            </a:r>
            <a:endParaRPr lang="en-US" altLang="zh-TW" dirty="0" smtClean="0">
              <a:uFillTx/>
            </a:endParaRPr>
          </a:p>
          <a:p>
            <a:pPr>
              <a:buBlip>
                <a:blip r:embed="rId2"/>
              </a:buBlip>
            </a:pPr>
            <a:r>
              <a:rPr lang="en-US" altLang="zh-TW" dirty="0" smtClean="0">
                <a:uFillTx/>
              </a:rPr>
              <a:t>Continuous monitoring with 12-lead ECG may be a reasonable alternative with initial non-diagnostic ECG in patients at intermediate/high risk for ACS</a:t>
            </a:r>
            <a:r>
              <a:rPr lang="en-US" altLang="zh-TW" i="1" dirty="0" smtClean="0">
                <a:uFillTx/>
              </a:rPr>
              <a:t> (Class </a:t>
            </a:r>
            <a:r>
              <a:rPr lang="en-US" altLang="zh-TW" i="1" dirty="0" err="1" smtClean="0">
                <a:uFillTx/>
              </a:rPr>
              <a:t>IIb</a:t>
            </a:r>
            <a:r>
              <a:rPr lang="en-US" altLang="zh-TW" i="1" dirty="0" smtClean="0">
                <a:uFillTx/>
              </a:rPr>
              <a:t>)</a:t>
            </a:r>
            <a:endParaRPr lang="en-US" altLang="zh-TW" dirty="0" smtClean="0">
              <a:uFillTx/>
            </a:endParaRPr>
          </a:p>
          <a:p>
            <a:pPr>
              <a:buBlip>
                <a:blip r:embed="rId2"/>
              </a:buBlip>
            </a:pPr>
            <a:r>
              <a:rPr lang="en-US" altLang="zh-TW" b="1" dirty="0" smtClean="0">
                <a:uFillTx/>
              </a:rPr>
              <a:t>BNP or NT–pro-BNP </a:t>
            </a:r>
            <a:r>
              <a:rPr lang="en-US" altLang="zh-TW" dirty="0" smtClean="0">
                <a:uFillTx/>
              </a:rPr>
              <a:t>may be considered to assess risk in patients with suspected ACS</a:t>
            </a:r>
            <a:r>
              <a:rPr lang="en-US" altLang="zh-TW" i="1" dirty="0" smtClean="0">
                <a:uFillTx/>
              </a:rPr>
              <a:t> (Class </a:t>
            </a:r>
            <a:r>
              <a:rPr lang="en-US" altLang="zh-TW" i="1" dirty="0" err="1" smtClean="0">
                <a:uFillTx/>
              </a:rPr>
              <a:t>IIb</a:t>
            </a:r>
            <a:r>
              <a:rPr lang="en-US" altLang="zh-TW" i="1" dirty="0" smtClean="0">
                <a:uFillTx/>
              </a:rPr>
              <a:t>)</a:t>
            </a:r>
            <a:endParaRPr lang="zh-TW" altLang="en-US" dirty="0">
              <a:uFillTx/>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uFillTx/>
              </a:rPr>
              <a:t>Biomarkers: Diagnosis</a:t>
            </a:r>
            <a:endParaRPr lang="zh-TW" altLang="en-US" dirty="0">
              <a:uFillTx/>
            </a:endParaRPr>
          </a:p>
        </p:txBody>
      </p:sp>
      <p:sp>
        <p:nvSpPr>
          <p:cNvPr id="3" name="內容版面配置區 2"/>
          <p:cNvSpPr>
            <a:spLocks noGrp="1"/>
          </p:cNvSpPr>
          <p:nvPr>
            <p:ph idx="1"/>
          </p:nvPr>
        </p:nvSpPr>
        <p:spPr>
          <a:xfrm>
            <a:off x="457200" y="1600200"/>
            <a:ext cx="8229600" cy="4997152"/>
          </a:xfrm>
        </p:spPr>
        <p:txBody>
          <a:bodyPr>
            <a:normAutofit/>
          </a:bodyPr>
          <a:lstStyle/>
          <a:p>
            <a:r>
              <a:rPr lang="en-US" altLang="zh-TW" dirty="0" smtClean="0">
                <a:uFillTx/>
              </a:rPr>
              <a:t>Measure cardiac-specific </a:t>
            </a:r>
            <a:r>
              <a:rPr lang="en-US" altLang="zh-TW" dirty="0" err="1" smtClean="0">
                <a:uFillTx/>
              </a:rPr>
              <a:t>troponin</a:t>
            </a:r>
            <a:r>
              <a:rPr lang="en-US" altLang="zh-TW" dirty="0" smtClean="0">
                <a:uFillTx/>
              </a:rPr>
              <a:t> (</a:t>
            </a:r>
            <a:r>
              <a:rPr lang="en-US" altLang="zh-TW" dirty="0" err="1" smtClean="0">
                <a:uFillTx/>
              </a:rPr>
              <a:t>troponin</a:t>
            </a:r>
            <a:r>
              <a:rPr lang="en-US" altLang="zh-TW" dirty="0" smtClean="0">
                <a:uFillTx/>
              </a:rPr>
              <a:t> I or T) at presentation and 3─6 h after symptom onset in all patients with suspected ACS to identify pattern of values</a:t>
            </a:r>
            <a:r>
              <a:rPr lang="en-US" altLang="zh-TW" i="1" dirty="0" smtClean="0">
                <a:uFillTx/>
              </a:rPr>
              <a:t> (Class I)</a:t>
            </a:r>
            <a:endParaRPr lang="en-US" altLang="zh-TW" dirty="0" smtClean="0">
              <a:uFillTx/>
            </a:endParaRPr>
          </a:p>
          <a:p>
            <a:r>
              <a:rPr lang="en-US" altLang="zh-TW" dirty="0" smtClean="0">
                <a:uFillTx/>
              </a:rPr>
              <a:t>Obtain additional </a:t>
            </a:r>
            <a:r>
              <a:rPr lang="en-US" altLang="zh-TW" dirty="0" err="1" smtClean="0">
                <a:uFillTx/>
              </a:rPr>
              <a:t>troponin</a:t>
            </a:r>
            <a:r>
              <a:rPr lang="en-US" altLang="zh-TW" dirty="0" smtClean="0">
                <a:uFillTx/>
              </a:rPr>
              <a:t> levels beyond 6 h in patients with initial normal serial </a:t>
            </a:r>
            <a:r>
              <a:rPr lang="en-US" altLang="zh-TW" dirty="0" err="1" smtClean="0">
                <a:uFillTx/>
              </a:rPr>
              <a:t>troponins</a:t>
            </a:r>
            <a:r>
              <a:rPr lang="en-US" altLang="zh-TW" dirty="0" smtClean="0">
                <a:uFillTx/>
              </a:rPr>
              <a:t> with ECG changes and/or intermediate/high risk clinical features</a:t>
            </a:r>
            <a:r>
              <a:rPr lang="en-US" altLang="zh-TW" i="1" dirty="0" smtClean="0">
                <a:uFillTx/>
              </a:rPr>
              <a:t> (Class I)</a:t>
            </a:r>
            <a:endParaRPr lang="en-US" altLang="zh-TW" dirty="0" smtClean="0">
              <a:uFillTx/>
            </a:endParaRPr>
          </a:p>
          <a:p>
            <a:r>
              <a:rPr lang="en-US" altLang="zh-TW" dirty="0" smtClean="0">
                <a:uFillTx/>
              </a:rPr>
              <a:t>With contemporary </a:t>
            </a:r>
            <a:r>
              <a:rPr lang="en-US" altLang="zh-TW" dirty="0" err="1" smtClean="0">
                <a:uFillTx/>
              </a:rPr>
              <a:t>troponin</a:t>
            </a:r>
            <a:r>
              <a:rPr lang="en-US" altLang="zh-TW" dirty="0" smtClean="0">
                <a:uFillTx/>
              </a:rPr>
              <a:t> assays, CK-MB and </a:t>
            </a:r>
            <a:r>
              <a:rPr lang="en-US" altLang="zh-TW" dirty="0" err="1" smtClean="0">
                <a:uFillTx/>
              </a:rPr>
              <a:t>myoglobin</a:t>
            </a:r>
            <a:r>
              <a:rPr lang="en-US" altLang="zh-TW" dirty="0" smtClean="0">
                <a:uFillTx/>
              </a:rPr>
              <a:t> are not useful for diagnosis of ACS</a:t>
            </a:r>
            <a:r>
              <a:rPr lang="en-US" altLang="zh-TW" i="1" dirty="0" smtClean="0">
                <a:uFillTx/>
              </a:rPr>
              <a:t> (Class III)</a:t>
            </a:r>
            <a:endParaRPr lang="zh-TW" altLang="en-US" dirty="0">
              <a:uFillTx/>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IN" dirty="0"/>
          </a:p>
        </p:txBody>
      </p:sp>
      <p:sp>
        <p:nvSpPr>
          <p:cNvPr id="3" name="Content Placeholder 2"/>
          <p:cNvSpPr>
            <a:spLocks noGrp="1"/>
          </p:cNvSpPr>
          <p:nvPr>
            <p:ph idx="1"/>
          </p:nvPr>
        </p:nvSpPr>
        <p:spPr/>
        <p:txBody>
          <a:bodyPr>
            <a:normAutofit/>
          </a:bodyPr>
          <a:lstStyle/>
          <a:p>
            <a:r>
              <a:rPr lang="en-IN" dirty="0">
                <a:latin typeface="Arial Narrow" pitchFamily="34" charset="0"/>
              </a:rPr>
              <a:t>NSTE-ACS most commonly presents as a </a:t>
            </a:r>
            <a:r>
              <a:rPr lang="en-IN" dirty="0" smtClean="0">
                <a:latin typeface="Arial Narrow" pitchFamily="34" charset="0"/>
              </a:rPr>
              <a:t>pressure-type chest </a:t>
            </a:r>
            <a:r>
              <a:rPr lang="en-IN" dirty="0">
                <a:latin typeface="Arial Narrow" pitchFamily="34" charset="0"/>
              </a:rPr>
              <a:t>pain that typically occurs at rest or with </a:t>
            </a:r>
            <a:r>
              <a:rPr lang="en-IN" dirty="0" smtClean="0">
                <a:latin typeface="Arial Narrow" pitchFamily="34" charset="0"/>
              </a:rPr>
              <a:t>minimal exertion </a:t>
            </a:r>
            <a:r>
              <a:rPr lang="en-IN" dirty="0">
                <a:latin typeface="Arial Narrow" pitchFamily="34" charset="0"/>
              </a:rPr>
              <a:t>lasting </a:t>
            </a:r>
            <a:r>
              <a:rPr lang="en-IN" dirty="0" smtClean="0">
                <a:latin typeface="Arial Narrow" pitchFamily="34" charset="0"/>
              </a:rPr>
              <a:t>≥10 </a:t>
            </a:r>
            <a:r>
              <a:rPr lang="en-IN" dirty="0">
                <a:latin typeface="Arial Narrow" pitchFamily="34" charset="0"/>
              </a:rPr>
              <a:t>minutes</a:t>
            </a:r>
            <a:endParaRPr lang="en-US" dirty="0" smtClean="0">
              <a:latin typeface="Arial Narrow" pitchFamily="34" charset="0"/>
            </a:endParaRPr>
          </a:p>
          <a:p>
            <a:endParaRPr lang="en-US" dirty="0" smtClean="0">
              <a:latin typeface="Arial Narrow" pitchFamily="34" charset="0"/>
            </a:endParaRPr>
          </a:p>
          <a:p>
            <a:r>
              <a:rPr lang="en-US" dirty="0" smtClean="0">
                <a:latin typeface="Arial Narrow" pitchFamily="34" charset="0"/>
              </a:rPr>
              <a:t>Relatively uncommon in men &lt;40 yr. and women &lt; 50 yr</a:t>
            </a:r>
          </a:p>
          <a:p>
            <a:endParaRPr lang="en-US" dirty="0" smtClean="0">
              <a:latin typeface="Arial Narrow" pitchFamily="34" charset="0"/>
            </a:endParaRPr>
          </a:p>
          <a:p>
            <a:r>
              <a:rPr lang="en-US" dirty="0" smtClean="0">
                <a:latin typeface="Arial Narrow" pitchFamily="34" charset="0"/>
              </a:rPr>
              <a:t>Previous history of coronary heart disease(CHD)</a:t>
            </a:r>
          </a:p>
          <a:p>
            <a:endParaRPr lang="en-US" dirty="0" smtClean="0">
              <a:latin typeface="Arial Narrow" pitchFamily="34" charset="0"/>
            </a:endParaRPr>
          </a:p>
          <a:p>
            <a:r>
              <a:rPr lang="en-US" dirty="0" smtClean="0">
                <a:latin typeface="Arial Narrow" pitchFamily="34" charset="0"/>
              </a:rPr>
              <a:t>Presence of traditional risk factors for CHD.</a:t>
            </a:r>
          </a:p>
          <a:p>
            <a:pPr>
              <a:buNone/>
            </a:pP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539552" y="836712"/>
            <a:ext cx="8136904" cy="561662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smtClean="0">
                <a:uFillTx/>
              </a:rPr>
              <a:t>Discharge From the ED </a:t>
            </a:r>
            <a:br>
              <a:rPr lang="en-US" altLang="zh-TW" dirty="0" smtClean="0">
                <a:uFillTx/>
              </a:rPr>
            </a:br>
            <a:r>
              <a:rPr lang="en-US" altLang="zh-TW" dirty="0" smtClean="0">
                <a:uFillTx/>
              </a:rPr>
              <a:t>or Chest Pain Unit</a:t>
            </a:r>
            <a:endParaRPr lang="zh-TW" altLang="en-US" dirty="0">
              <a:uFillTx/>
            </a:endParaRPr>
          </a:p>
        </p:txBody>
      </p:sp>
      <p:sp>
        <p:nvSpPr>
          <p:cNvPr id="3" name="內容版面配置區 2"/>
          <p:cNvSpPr>
            <a:spLocks noGrp="1"/>
          </p:cNvSpPr>
          <p:nvPr>
            <p:ph idx="1"/>
          </p:nvPr>
        </p:nvSpPr>
        <p:spPr>
          <a:xfrm>
            <a:off x="457200" y="1600200"/>
            <a:ext cx="8229600" cy="5257800"/>
          </a:xfrm>
        </p:spPr>
        <p:txBody>
          <a:bodyPr>
            <a:normAutofit lnSpcReduction="10000"/>
          </a:bodyPr>
          <a:lstStyle/>
          <a:p>
            <a:r>
              <a:rPr lang="en-US" altLang="zh-TW" dirty="0" smtClean="0">
                <a:uFillTx/>
              </a:rPr>
              <a:t>Observe patients with symptoms consistent with ACS without objective evidence of myocardial ischemia (non-ischemic initial ECG and normal cardiac </a:t>
            </a:r>
            <a:r>
              <a:rPr lang="en-US" altLang="zh-TW" dirty="0" err="1" smtClean="0">
                <a:uFillTx/>
              </a:rPr>
              <a:t>troponin</a:t>
            </a:r>
            <a:r>
              <a:rPr lang="en-US" altLang="zh-TW" dirty="0" smtClean="0">
                <a:uFillTx/>
              </a:rPr>
              <a:t>) in a chest pain unit or telemetry unit with serial ECGs and cardiac </a:t>
            </a:r>
            <a:r>
              <a:rPr lang="en-US" altLang="zh-TW" dirty="0" err="1" smtClean="0">
                <a:uFillTx/>
              </a:rPr>
              <a:t>troponin</a:t>
            </a:r>
            <a:r>
              <a:rPr lang="en-US" altLang="zh-TW" dirty="0" smtClean="0">
                <a:uFillTx/>
              </a:rPr>
              <a:t> at 3- to 6-hour intervals </a:t>
            </a:r>
            <a:r>
              <a:rPr lang="en-US" altLang="zh-TW" i="1" dirty="0" smtClean="0">
                <a:uFillTx/>
              </a:rPr>
              <a:t>(Class </a:t>
            </a:r>
            <a:r>
              <a:rPr lang="en-US" altLang="zh-TW" i="1" dirty="0" err="1" smtClean="0">
                <a:uFillTx/>
              </a:rPr>
              <a:t>IIa</a:t>
            </a:r>
            <a:r>
              <a:rPr lang="en-US" altLang="zh-TW" i="1" dirty="0" smtClean="0">
                <a:uFillTx/>
              </a:rPr>
              <a:t>)</a:t>
            </a:r>
          </a:p>
          <a:p>
            <a:r>
              <a:rPr lang="en-US" altLang="zh-TW" dirty="0" smtClean="0">
                <a:uFillTx/>
              </a:rPr>
              <a:t>Give low-risk patients who are referred for outpatient testing daily aspirin, short-acting NTG, and other medication if appropriate (e.g., beta blockers), with instructions about activity level and clinician follow-up </a:t>
            </a:r>
            <a:r>
              <a:rPr lang="en-US" altLang="zh-TW" i="1" dirty="0" smtClean="0">
                <a:uFillTx/>
              </a:rPr>
              <a:t>(Class </a:t>
            </a:r>
            <a:r>
              <a:rPr lang="en-US" altLang="zh-TW" i="1" dirty="0" err="1" smtClean="0">
                <a:uFillTx/>
              </a:rPr>
              <a:t>IIa</a:t>
            </a:r>
            <a:r>
              <a:rPr lang="en-US" altLang="zh-TW" i="1" dirty="0" smtClean="0">
                <a:uFillTx/>
              </a:rPr>
              <a: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pPr algn="ctr"/>
            <a:r>
              <a:rPr lang="en-US" altLang="zh-TW" sz="6000" dirty="0" smtClean="0">
                <a:uFillTx/>
              </a:rPr>
              <a:t>Early Hospital Care</a:t>
            </a:r>
            <a:endParaRPr lang="zh-TW" altLang="en-US" sz="6000" dirty="0">
              <a:uFillTx/>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2090663"/>
          </a:xfrm>
        </p:spPr>
        <p:txBody>
          <a:bodyPr>
            <a:noAutofit/>
          </a:bodyPr>
          <a:lstStyle/>
          <a:p>
            <a:r>
              <a:rPr lang="en-US" altLang="zh-TW" sz="6000" dirty="0" smtClean="0">
                <a:uFillTx/>
              </a:rPr>
              <a:t>Standard Medical Therapies</a:t>
            </a:r>
            <a:endParaRPr lang="zh-TW" altLang="en-US" sz="6000" dirty="0">
              <a:uFillTx/>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sz="5400" dirty="0" smtClean="0">
                <a:uFillTx/>
              </a:rPr>
              <a:t>Oxygen</a:t>
            </a:r>
            <a:endParaRPr lang="zh-TW" altLang="en-US" sz="5400" dirty="0">
              <a:uFillTx/>
            </a:endParaRPr>
          </a:p>
        </p:txBody>
      </p:sp>
      <p:sp>
        <p:nvSpPr>
          <p:cNvPr id="5" name="內容版面配置區 4"/>
          <p:cNvSpPr>
            <a:spLocks noGrp="1"/>
          </p:cNvSpPr>
          <p:nvPr>
            <p:ph idx="1"/>
          </p:nvPr>
        </p:nvSpPr>
        <p:spPr/>
        <p:txBody>
          <a:bodyPr/>
          <a:lstStyle/>
          <a:p>
            <a:r>
              <a:rPr lang="en-US" altLang="zh-TW" dirty="0" smtClean="0">
                <a:uFillTx/>
              </a:rPr>
              <a:t>Administer supplemental oxygen only with oxygen saturation &lt;90%, respiratory distress, or other high-risk features for hypoxemia</a:t>
            </a:r>
            <a:r>
              <a:rPr lang="en-US" altLang="zh-TW" i="1" dirty="0" smtClean="0">
                <a:uFillTx/>
              </a:rPr>
              <a:t> (Class I)</a:t>
            </a:r>
            <a:endParaRPr lang="zh-TW" altLang="en-US" dirty="0">
              <a:uFillTx/>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uFillTx/>
              </a:rPr>
              <a:t>Nitrates</a:t>
            </a:r>
            <a:endParaRPr lang="zh-TW" altLang="en-US" sz="5400" dirty="0">
              <a:uFillTx/>
            </a:endParaRPr>
          </a:p>
        </p:txBody>
      </p:sp>
      <p:sp>
        <p:nvSpPr>
          <p:cNvPr id="3" name="內容版面配置區 2"/>
          <p:cNvSpPr>
            <a:spLocks noGrp="1"/>
          </p:cNvSpPr>
          <p:nvPr>
            <p:ph idx="1"/>
          </p:nvPr>
        </p:nvSpPr>
        <p:spPr/>
        <p:txBody>
          <a:bodyPr/>
          <a:lstStyle/>
          <a:p>
            <a:r>
              <a:rPr lang="en-US" altLang="zh-TW" dirty="0" smtClean="0">
                <a:uFillTx/>
              </a:rPr>
              <a:t>Administer sublingual NTG every 5 min × 3 for continuing ischemic pain and then assess need for IV NTG</a:t>
            </a:r>
            <a:r>
              <a:rPr lang="en-US" altLang="zh-TW" i="1" dirty="0" smtClean="0">
                <a:uFillTx/>
              </a:rPr>
              <a:t> (Class I)</a:t>
            </a:r>
            <a:endParaRPr lang="en-US" altLang="zh-TW" dirty="0" smtClean="0">
              <a:uFillTx/>
            </a:endParaRPr>
          </a:p>
          <a:p>
            <a:r>
              <a:rPr lang="en-US" altLang="zh-TW" dirty="0" smtClean="0">
                <a:uFillTx/>
              </a:rPr>
              <a:t>Administer </a:t>
            </a:r>
            <a:r>
              <a:rPr lang="en-US" altLang="zh-TW" b="1" dirty="0" smtClean="0">
                <a:uFillTx/>
              </a:rPr>
              <a:t>IV NTG for persistent ischemia, HF, or hypertension</a:t>
            </a:r>
            <a:r>
              <a:rPr lang="en-US" altLang="zh-TW" b="1" i="1" dirty="0" smtClean="0">
                <a:uFillTx/>
              </a:rPr>
              <a:t> </a:t>
            </a:r>
            <a:r>
              <a:rPr lang="en-US" altLang="zh-TW" i="1" dirty="0" smtClean="0">
                <a:uFillTx/>
              </a:rPr>
              <a:t>(Class I)</a:t>
            </a:r>
            <a:endParaRPr lang="en-US" altLang="zh-TW" dirty="0" smtClean="0">
              <a:uFillTx/>
            </a:endParaRPr>
          </a:p>
          <a:p>
            <a:r>
              <a:rPr lang="en-US" altLang="zh-TW" dirty="0" smtClean="0">
                <a:uFillTx/>
              </a:rPr>
              <a:t>Nitrates are contraindicated with recent use of a </a:t>
            </a:r>
            <a:r>
              <a:rPr lang="en-US" altLang="zh-TW" dirty="0" err="1" smtClean="0">
                <a:uFillTx/>
              </a:rPr>
              <a:t>phosphodiesterase</a:t>
            </a:r>
            <a:r>
              <a:rPr lang="en-US" altLang="zh-TW" dirty="0" smtClean="0">
                <a:uFillTx/>
              </a:rPr>
              <a:t> inhibitor</a:t>
            </a:r>
            <a:r>
              <a:rPr lang="en-US" altLang="zh-TW" i="1" dirty="0" smtClean="0">
                <a:uFillTx/>
              </a:rPr>
              <a:t> (Class III)</a:t>
            </a:r>
            <a:endParaRPr lang="zh-TW" altLang="en-US" dirty="0">
              <a:uFillTx/>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uFillTx/>
              </a:rPr>
              <a:t>Analgesic therapy</a:t>
            </a:r>
            <a:endParaRPr lang="zh-TW" altLang="en-US" sz="5400" dirty="0">
              <a:uFillTx/>
            </a:endParaRPr>
          </a:p>
        </p:txBody>
      </p:sp>
      <p:sp>
        <p:nvSpPr>
          <p:cNvPr id="3" name="內容版面配置區 2"/>
          <p:cNvSpPr>
            <a:spLocks noGrp="1"/>
          </p:cNvSpPr>
          <p:nvPr>
            <p:ph idx="1"/>
          </p:nvPr>
        </p:nvSpPr>
        <p:spPr/>
        <p:txBody>
          <a:bodyPr>
            <a:normAutofit/>
          </a:bodyPr>
          <a:lstStyle/>
          <a:p>
            <a:r>
              <a:rPr lang="en-US" altLang="zh-TW" b="1" dirty="0" smtClean="0">
                <a:uFillTx/>
              </a:rPr>
              <a:t>IV morphine </a:t>
            </a:r>
            <a:r>
              <a:rPr lang="en-US" altLang="zh-TW" dirty="0" smtClean="0">
                <a:uFillTx/>
              </a:rPr>
              <a:t>may be reasonable for continued ischemic chest pain despite maximally tolerated anti-ischemic medications</a:t>
            </a:r>
            <a:r>
              <a:rPr lang="en-US" altLang="zh-TW" i="1" dirty="0" smtClean="0">
                <a:uFillTx/>
              </a:rPr>
              <a:t> (Class </a:t>
            </a:r>
            <a:r>
              <a:rPr lang="en-US" altLang="zh-TW" i="1" dirty="0" err="1" smtClean="0">
                <a:uFillTx/>
              </a:rPr>
              <a:t>IIb</a:t>
            </a:r>
            <a:r>
              <a:rPr lang="en-US" altLang="zh-TW" i="1" dirty="0" smtClean="0">
                <a:uFillTx/>
              </a:rPr>
              <a:t>)</a:t>
            </a:r>
            <a:endParaRPr lang="en-US" altLang="zh-TW" dirty="0" smtClean="0">
              <a:uFillTx/>
            </a:endParaRPr>
          </a:p>
          <a:p>
            <a:r>
              <a:rPr lang="en-US" altLang="zh-TW" b="1" dirty="0" smtClean="0">
                <a:uFillTx/>
              </a:rPr>
              <a:t>NSAIDs</a:t>
            </a:r>
            <a:r>
              <a:rPr lang="en-US" altLang="zh-TW" dirty="0" smtClean="0">
                <a:uFillTx/>
              </a:rPr>
              <a:t> (except aspirin) should not be initiated and should be discontinued during hospitalization for NSTE-ACS because of the increased risk of MACE associated with their use</a:t>
            </a:r>
            <a:r>
              <a:rPr lang="en-US" altLang="zh-TW" i="1" dirty="0" smtClean="0">
                <a:uFillTx/>
              </a:rPr>
              <a:t> (Class III)</a:t>
            </a:r>
            <a:endParaRPr lang="zh-TW" altLang="en-US" dirty="0">
              <a:uFillTx/>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uFillTx/>
              </a:rPr>
              <a:t>Beta-adrenergic blockers</a:t>
            </a:r>
            <a:endParaRPr lang="zh-TW" altLang="en-US" dirty="0">
              <a:uFillTx/>
            </a:endParaRPr>
          </a:p>
        </p:txBody>
      </p:sp>
      <p:sp>
        <p:nvSpPr>
          <p:cNvPr id="3" name="內容版面配置區 2"/>
          <p:cNvSpPr>
            <a:spLocks noGrp="1"/>
          </p:cNvSpPr>
          <p:nvPr>
            <p:ph idx="1"/>
          </p:nvPr>
        </p:nvSpPr>
        <p:spPr>
          <a:xfrm>
            <a:off x="457200" y="1600200"/>
            <a:ext cx="8229600" cy="5257800"/>
          </a:xfrm>
        </p:spPr>
        <p:txBody>
          <a:bodyPr>
            <a:normAutofit/>
          </a:bodyPr>
          <a:lstStyle/>
          <a:p>
            <a:r>
              <a:rPr lang="en-US" altLang="zh-TW" dirty="0" smtClean="0">
                <a:uFillTx/>
              </a:rPr>
              <a:t>Initiate oral beta blockers within the first 24 h in the absence of HF, low-output state, risk for </a:t>
            </a:r>
            <a:r>
              <a:rPr lang="en-US" altLang="zh-TW" dirty="0" err="1" smtClean="0">
                <a:uFillTx/>
              </a:rPr>
              <a:t>cardiogenic</a:t>
            </a:r>
            <a:r>
              <a:rPr lang="en-US" altLang="zh-TW" dirty="0" smtClean="0">
                <a:uFillTx/>
              </a:rPr>
              <a:t> shock, or other contraindications to beta blockade</a:t>
            </a:r>
            <a:r>
              <a:rPr lang="en-US" altLang="zh-TW" i="1" dirty="0" smtClean="0">
                <a:uFillTx/>
              </a:rPr>
              <a:t> (Class I)</a:t>
            </a:r>
            <a:endParaRPr lang="en-US" altLang="zh-TW" dirty="0" smtClean="0">
              <a:uFillTx/>
            </a:endParaRPr>
          </a:p>
          <a:p>
            <a:r>
              <a:rPr lang="en-US" altLang="zh-TW" dirty="0" smtClean="0">
                <a:uFillTx/>
              </a:rPr>
              <a:t>Use of sustained-release </a:t>
            </a:r>
            <a:r>
              <a:rPr lang="en-US" altLang="zh-TW" dirty="0" err="1" smtClean="0">
                <a:uFillTx/>
              </a:rPr>
              <a:t>metoprolol</a:t>
            </a:r>
            <a:r>
              <a:rPr lang="en-US" altLang="zh-TW" dirty="0" smtClean="0">
                <a:uFillTx/>
              </a:rPr>
              <a:t> </a:t>
            </a:r>
            <a:r>
              <a:rPr lang="en-US" altLang="zh-TW" dirty="0" err="1" smtClean="0">
                <a:uFillTx/>
              </a:rPr>
              <a:t>succinate</a:t>
            </a:r>
            <a:r>
              <a:rPr lang="en-US" altLang="zh-TW" dirty="0" smtClean="0">
                <a:uFillTx/>
              </a:rPr>
              <a:t>, </a:t>
            </a:r>
            <a:r>
              <a:rPr lang="en-US" altLang="zh-TW" dirty="0" err="1" smtClean="0">
                <a:uFillTx/>
              </a:rPr>
              <a:t>carvedilol</a:t>
            </a:r>
            <a:r>
              <a:rPr lang="en-US" altLang="zh-TW" dirty="0" smtClean="0">
                <a:uFillTx/>
              </a:rPr>
              <a:t>, or </a:t>
            </a:r>
            <a:r>
              <a:rPr lang="en-US" altLang="zh-TW" dirty="0" err="1" smtClean="0">
                <a:uFillTx/>
              </a:rPr>
              <a:t>bisoprolol</a:t>
            </a:r>
            <a:r>
              <a:rPr lang="en-US" altLang="zh-TW" dirty="0" smtClean="0">
                <a:uFillTx/>
              </a:rPr>
              <a:t> is recommended for beta-blocker therapy with concomitant NSTE-ACS, </a:t>
            </a:r>
            <a:r>
              <a:rPr lang="en-US" altLang="zh-TW" i="1" dirty="0" smtClean="0">
                <a:uFillTx/>
              </a:rPr>
              <a:t>stabilized HF, and reduced systolic function (Class I)</a:t>
            </a:r>
          </a:p>
          <a:p>
            <a:r>
              <a:rPr lang="en-US" altLang="zh-TW" dirty="0" smtClean="0">
                <a:uFillTx/>
              </a:rPr>
              <a:t>IV beta blockers are potentially harmful when risk factors for shock are present</a:t>
            </a:r>
            <a:r>
              <a:rPr lang="en-US" altLang="zh-TW" i="1" dirty="0" smtClean="0">
                <a:uFillTx/>
              </a:rPr>
              <a:t> (Class III)</a:t>
            </a:r>
            <a:endParaRPr lang="zh-TW" altLang="en-US" dirty="0">
              <a:uFillTx/>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uFillTx/>
              </a:rPr>
              <a:t>CCBs</a:t>
            </a:r>
            <a:endParaRPr lang="zh-TW" altLang="en-US" sz="5400" dirty="0">
              <a:uFillTx/>
            </a:endParaRPr>
          </a:p>
        </p:txBody>
      </p:sp>
      <p:sp>
        <p:nvSpPr>
          <p:cNvPr id="3" name="內容版面配置區 2"/>
          <p:cNvSpPr>
            <a:spLocks noGrp="1"/>
          </p:cNvSpPr>
          <p:nvPr>
            <p:ph idx="1"/>
          </p:nvPr>
        </p:nvSpPr>
        <p:spPr>
          <a:xfrm>
            <a:off x="457200" y="1484784"/>
            <a:ext cx="8229600" cy="5429200"/>
          </a:xfrm>
        </p:spPr>
        <p:txBody>
          <a:bodyPr>
            <a:normAutofit fontScale="92500" lnSpcReduction="20000"/>
          </a:bodyPr>
          <a:lstStyle/>
          <a:p>
            <a:r>
              <a:rPr lang="en-US" altLang="zh-TW" dirty="0" smtClean="0">
                <a:uFillTx/>
              </a:rPr>
              <a:t>Administer initial therapy with non-DHP CCBs with recurrent ischemia and contraindications to beta blockers in the absence of LV dysfunction, increased risk for </a:t>
            </a:r>
            <a:r>
              <a:rPr lang="en-US" altLang="zh-TW" dirty="0" err="1" smtClean="0">
                <a:uFillTx/>
              </a:rPr>
              <a:t>cardiogenic</a:t>
            </a:r>
            <a:r>
              <a:rPr lang="en-US" altLang="zh-TW" dirty="0" smtClean="0">
                <a:uFillTx/>
              </a:rPr>
              <a:t> shock, PR interval &gt;0.24 s, or 2</a:t>
            </a:r>
            <a:r>
              <a:rPr lang="en-US" altLang="zh-TW" baseline="30000" dirty="0" smtClean="0">
                <a:uFillTx/>
              </a:rPr>
              <a:t>nd</a:t>
            </a:r>
            <a:r>
              <a:rPr lang="en-US" altLang="zh-TW" dirty="0" smtClean="0">
                <a:uFillTx/>
              </a:rPr>
              <a:t>- or 3</a:t>
            </a:r>
            <a:r>
              <a:rPr lang="en-US" altLang="zh-TW" baseline="30000" dirty="0" smtClean="0">
                <a:uFillTx/>
              </a:rPr>
              <a:t>rd</a:t>
            </a:r>
            <a:r>
              <a:rPr lang="en-US" altLang="zh-TW" dirty="0" smtClean="0">
                <a:uFillTx/>
              </a:rPr>
              <a:t>-degree AV block without a cardiac pacemaker</a:t>
            </a:r>
            <a:r>
              <a:rPr lang="en-US" altLang="zh-TW" i="1" dirty="0" smtClean="0">
                <a:uFillTx/>
              </a:rPr>
              <a:t> (Class I)</a:t>
            </a:r>
            <a:endParaRPr lang="en-US" altLang="zh-TW" dirty="0" smtClean="0">
              <a:uFillTx/>
            </a:endParaRPr>
          </a:p>
          <a:p>
            <a:r>
              <a:rPr lang="en-US" altLang="zh-TW" dirty="0" smtClean="0">
                <a:uFillTx/>
              </a:rPr>
              <a:t>Administer oral non-DHP CCBs with recurrent ischemia after use of beta-blocker and nitrates in the absence of contraindications</a:t>
            </a:r>
            <a:r>
              <a:rPr lang="en-US" altLang="zh-TW" i="1" dirty="0" smtClean="0">
                <a:uFillTx/>
              </a:rPr>
              <a:t> (Class I)</a:t>
            </a:r>
            <a:endParaRPr lang="en-US" altLang="zh-TW" dirty="0" smtClean="0">
              <a:uFillTx/>
            </a:endParaRPr>
          </a:p>
          <a:p>
            <a:r>
              <a:rPr lang="en-US" altLang="zh-TW" dirty="0" smtClean="0">
                <a:uFillTx/>
              </a:rPr>
              <a:t>CCBs are recommended for ischemic symptoms when beta-blockers are not successful, are contraindicated, or cause unacceptable side effects</a:t>
            </a:r>
            <a:r>
              <a:rPr lang="en-US" altLang="zh-TW" i="1" dirty="0" smtClean="0">
                <a:uFillTx/>
              </a:rPr>
              <a:t> (Class I)</a:t>
            </a:r>
          </a:p>
          <a:p>
            <a:r>
              <a:rPr lang="en-US" altLang="zh-TW" dirty="0" smtClean="0">
                <a:uFillTx/>
              </a:rPr>
              <a:t>Immediate-release </a:t>
            </a:r>
            <a:r>
              <a:rPr lang="en-US" altLang="zh-TW" dirty="0" err="1" smtClean="0">
                <a:uFillTx/>
              </a:rPr>
              <a:t>nifedipine</a:t>
            </a:r>
            <a:r>
              <a:rPr lang="en-US" altLang="zh-TW" dirty="0" smtClean="0">
                <a:uFillTx/>
              </a:rPr>
              <a:t> is contraindicated in the absence of a beta-blocker</a:t>
            </a:r>
            <a:r>
              <a:rPr lang="en-US" altLang="zh-TW" i="1" dirty="0" smtClean="0">
                <a:uFillTx/>
              </a:rPr>
              <a:t> (Class III)</a:t>
            </a:r>
            <a:endParaRPr lang="zh-TW" altLang="en-US" dirty="0">
              <a:uFillTx/>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uFillTx/>
              </a:rPr>
              <a:t>Inhibitors of </a:t>
            </a:r>
            <a:r>
              <a:rPr lang="en-US" altLang="zh-TW" dirty="0" err="1" smtClean="0">
                <a:uFillTx/>
              </a:rPr>
              <a:t>Renin-Angiotensin-Aldosterone</a:t>
            </a:r>
            <a:r>
              <a:rPr lang="en-US" altLang="zh-TW" dirty="0" smtClean="0">
                <a:uFillTx/>
              </a:rPr>
              <a:t> System</a:t>
            </a:r>
            <a:endParaRPr lang="zh-TW" altLang="en-US" dirty="0">
              <a:uFillTx/>
            </a:endParaRPr>
          </a:p>
        </p:txBody>
      </p:sp>
      <p:sp>
        <p:nvSpPr>
          <p:cNvPr id="3" name="內容版面配置區 2"/>
          <p:cNvSpPr>
            <a:spLocks noGrp="1"/>
          </p:cNvSpPr>
          <p:nvPr>
            <p:ph idx="1"/>
          </p:nvPr>
        </p:nvSpPr>
        <p:spPr/>
        <p:txBody>
          <a:bodyPr>
            <a:normAutofit/>
          </a:bodyPr>
          <a:lstStyle/>
          <a:p>
            <a:r>
              <a:rPr lang="en-US" altLang="zh-TW" dirty="0" smtClean="0">
                <a:uFillTx/>
              </a:rPr>
              <a:t>ACE inhibitors should be started and continued indefinitely in all patients with LVEF &lt; 0.40 and in those with hypertension, DM, or stable CKD, unless contraindicated</a:t>
            </a:r>
            <a:r>
              <a:rPr lang="en-US" altLang="zh-TW" i="1" dirty="0" smtClean="0">
                <a:uFillTx/>
              </a:rPr>
              <a:t> (Class I)</a:t>
            </a:r>
            <a:endParaRPr lang="en-US" altLang="zh-TW" dirty="0" smtClean="0">
              <a:uFillTx/>
            </a:endParaRPr>
          </a:p>
          <a:p>
            <a:r>
              <a:rPr lang="en-US" altLang="zh-TW" dirty="0" smtClean="0">
                <a:uFillTx/>
              </a:rPr>
              <a:t>ARB are recommended in patients with HF or MI with LVEF &lt; 0.40 who are ACE inhibitor intolerant</a:t>
            </a:r>
            <a:r>
              <a:rPr lang="en-US" altLang="zh-TW" i="1" dirty="0" smtClean="0">
                <a:uFillTx/>
              </a:rPr>
              <a:t> (Class I)</a:t>
            </a:r>
            <a:endParaRPr lang="zh-TW" altLang="en-US" dirty="0">
              <a:uFillTx/>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latin typeface="Arial Narrow" pitchFamily="34" charset="0"/>
              </a:rPr>
              <a:t>Atypical manifestations :”</a:t>
            </a:r>
            <a:r>
              <a:rPr lang="en-US" dirty="0" err="1" smtClean="0">
                <a:latin typeface="Arial Narrow" pitchFamily="34" charset="0"/>
              </a:rPr>
              <a:t>anginal</a:t>
            </a:r>
            <a:r>
              <a:rPr lang="en-US" dirty="0" smtClean="0">
                <a:latin typeface="Arial Narrow" pitchFamily="34" charset="0"/>
              </a:rPr>
              <a:t> equivalents”- more prevalent in women, older adults, patients with DM2, CKD or Dementia.</a:t>
            </a:r>
          </a:p>
          <a:p>
            <a:endParaRPr lang="en-IN" dirty="0" smtClean="0">
              <a:latin typeface="Arial Narrow" pitchFamily="34" charset="0"/>
            </a:endParaRPr>
          </a:p>
          <a:p>
            <a:r>
              <a:rPr lang="en-IN" dirty="0" smtClean="0">
                <a:latin typeface="Arial Narrow" pitchFamily="34" charset="0"/>
              </a:rPr>
              <a:t>Unexplained new-onset or increased exertional </a:t>
            </a:r>
            <a:r>
              <a:rPr lang="en-IN" dirty="0" err="1" smtClean="0">
                <a:latin typeface="Arial Narrow" pitchFamily="34" charset="0"/>
              </a:rPr>
              <a:t>dyspnea</a:t>
            </a:r>
            <a:r>
              <a:rPr lang="en-IN" dirty="0" smtClean="0">
                <a:latin typeface="Arial Narrow" pitchFamily="34" charset="0"/>
              </a:rPr>
              <a:t> is the most common angina equivalent</a:t>
            </a:r>
            <a:endParaRPr lang="en-US" dirty="0" smtClean="0">
              <a:latin typeface="Arial Narrow" pitchFamily="34" charset="0"/>
            </a:endParaRPr>
          </a:p>
          <a:p>
            <a:endParaRPr lang="en-US" dirty="0" smtClean="0">
              <a:latin typeface="Arial Narrow" pitchFamily="34" charset="0"/>
            </a:endParaRPr>
          </a:p>
          <a:p>
            <a:r>
              <a:rPr lang="en-US" dirty="0" smtClean="0">
                <a:latin typeface="Arial Narrow" pitchFamily="34" charset="0"/>
              </a:rPr>
              <a:t>Secondary NSTE ACS :cause is extrinsic to coronaries</a:t>
            </a:r>
          </a:p>
          <a:p>
            <a:pPr lvl="1"/>
            <a:r>
              <a:rPr lang="en-US" dirty="0" smtClean="0">
                <a:latin typeface="Arial Narrow" pitchFamily="34" charset="0"/>
              </a:rPr>
              <a:t>Increase in myocardial O2 demand: fever, tachycardia, hypertensive emergencies</a:t>
            </a:r>
          </a:p>
          <a:p>
            <a:pPr lvl="1"/>
            <a:r>
              <a:rPr lang="en-US" dirty="0" smtClean="0">
                <a:latin typeface="Arial Narrow" pitchFamily="34" charset="0"/>
              </a:rPr>
              <a:t>Decrease in supply: hypotension, anemia</a:t>
            </a:r>
          </a:p>
          <a:p>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2816"/>
            <a:ext cx="7772400" cy="2522711"/>
          </a:xfrm>
        </p:spPr>
        <p:txBody>
          <a:bodyPr>
            <a:normAutofit fontScale="90000"/>
          </a:bodyPr>
          <a:lstStyle/>
          <a:p>
            <a:r>
              <a:rPr lang="en-US" altLang="zh-TW" dirty="0" smtClean="0">
                <a:uFillTx/>
              </a:rPr>
              <a:t>Initial </a:t>
            </a:r>
            <a:r>
              <a:rPr lang="en-US" altLang="zh-TW" dirty="0" err="1" smtClean="0">
                <a:uFillTx/>
              </a:rPr>
              <a:t>Parenteral</a:t>
            </a:r>
            <a:r>
              <a:rPr lang="en-US" altLang="zh-TW" dirty="0" smtClean="0">
                <a:uFillTx/>
              </a:rPr>
              <a:t> Anticoagulant Therapy in Patients With Definite NSTE-ACS</a:t>
            </a:r>
            <a:endParaRPr lang="zh-TW" altLang="en-US" dirty="0">
              <a:uFillTx/>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uFillTx/>
              </a:rPr>
              <a:t>Aspirin</a:t>
            </a:r>
            <a:endParaRPr lang="zh-TW" altLang="en-US" sz="5400" dirty="0">
              <a:uFillTx/>
            </a:endParaRPr>
          </a:p>
        </p:txBody>
      </p:sp>
      <p:sp>
        <p:nvSpPr>
          <p:cNvPr id="3" name="內容版面配置區 2"/>
          <p:cNvSpPr>
            <a:spLocks noGrp="1"/>
          </p:cNvSpPr>
          <p:nvPr>
            <p:ph idx="1"/>
          </p:nvPr>
        </p:nvSpPr>
        <p:spPr/>
        <p:txBody>
          <a:bodyPr/>
          <a:lstStyle/>
          <a:p>
            <a:r>
              <a:rPr lang="en-US" altLang="zh-TW" dirty="0" smtClean="0">
                <a:uFillTx/>
              </a:rPr>
              <a:t>Non–enteric-coated aspirin (162 mg–325 mg) to </a:t>
            </a:r>
            <a:r>
              <a:rPr lang="en-US" altLang="zh-TW" i="1" dirty="0" smtClean="0">
                <a:uFillTx/>
              </a:rPr>
              <a:t>all </a:t>
            </a:r>
            <a:r>
              <a:rPr lang="en-US" altLang="zh-TW" dirty="0" smtClean="0">
                <a:uFillTx/>
              </a:rPr>
              <a:t>patients promptly after presentation and maintenance dose (81 mg/d–162 mg/d) continued  indefinitely</a:t>
            </a:r>
            <a:r>
              <a:rPr lang="en-US" altLang="zh-TW" i="1" dirty="0" smtClean="0">
                <a:uFillTx/>
              </a:rPr>
              <a:t> (Class I)</a:t>
            </a:r>
            <a:endParaRPr lang="zh-TW" altLang="en-US" dirty="0">
              <a:uFillTx/>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uFillTx/>
              </a:rPr>
              <a:t>P2Y</a:t>
            </a:r>
            <a:r>
              <a:rPr lang="en-US" altLang="zh-TW" sz="5400" baseline="-25000" dirty="0" smtClean="0">
                <a:uFillTx/>
              </a:rPr>
              <a:t>12</a:t>
            </a:r>
            <a:r>
              <a:rPr lang="en-US" altLang="zh-TW" sz="5400" dirty="0" smtClean="0">
                <a:uFillTx/>
              </a:rPr>
              <a:t> inhibitors</a:t>
            </a:r>
            <a:endParaRPr lang="zh-TW" altLang="en-US" sz="5400" dirty="0">
              <a:uFillTx/>
            </a:endParaRPr>
          </a:p>
        </p:txBody>
      </p:sp>
      <p:sp>
        <p:nvSpPr>
          <p:cNvPr id="3" name="內容版面配置區 2"/>
          <p:cNvSpPr>
            <a:spLocks noGrp="1"/>
          </p:cNvSpPr>
          <p:nvPr>
            <p:ph idx="1"/>
          </p:nvPr>
        </p:nvSpPr>
        <p:spPr>
          <a:xfrm>
            <a:off x="457200" y="1484784"/>
            <a:ext cx="8229600" cy="5501208"/>
          </a:xfrm>
        </p:spPr>
        <p:txBody>
          <a:bodyPr>
            <a:normAutofit fontScale="77500" lnSpcReduction="20000"/>
          </a:bodyPr>
          <a:lstStyle/>
          <a:p>
            <a:r>
              <a:rPr lang="en-IN" dirty="0" smtClean="0"/>
              <a:t>In patients with NSTE-ACS who are unable to take aspirin because of hypersensitivity or major gastrointestinal intolerance, a loading dose of </a:t>
            </a:r>
            <a:r>
              <a:rPr lang="en-IN" dirty="0" err="1" smtClean="0"/>
              <a:t>clopidogrel</a:t>
            </a:r>
            <a:r>
              <a:rPr lang="en-IN" dirty="0" smtClean="0"/>
              <a:t> followed by a daily.</a:t>
            </a:r>
          </a:p>
          <a:p>
            <a:r>
              <a:rPr lang="en-IN" dirty="0" smtClean="0"/>
              <a:t>maintenance dose should be administered</a:t>
            </a:r>
            <a:r>
              <a:rPr lang="en-US" altLang="zh-TW" dirty="0" smtClean="0">
                <a:uFillTx/>
              </a:rPr>
              <a:t>P2Y</a:t>
            </a:r>
            <a:r>
              <a:rPr lang="en-US" altLang="zh-TW" baseline="-25000" dirty="0" smtClean="0">
                <a:uFillTx/>
              </a:rPr>
              <a:t>12</a:t>
            </a:r>
            <a:r>
              <a:rPr lang="en-US" altLang="zh-TW" dirty="0" smtClean="0">
                <a:uFillTx/>
              </a:rPr>
              <a:t> inhibitor in addition to aspirin should be administered for up to 12 mo to all patients with NSTE-ACS without  contraindications who are treated with either an early invasive or ischemia-guided strategy</a:t>
            </a:r>
            <a:r>
              <a:rPr lang="en-US" altLang="zh-TW" i="1" dirty="0" smtClean="0">
                <a:uFillTx/>
              </a:rPr>
              <a:t> (Class I)</a:t>
            </a:r>
            <a:endParaRPr lang="en-US" altLang="zh-TW" dirty="0" smtClean="0">
              <a:uFillTx/>
            </a:endParaRPr>
          </a:p>
          <a:p>
            <a:pPr lvl="1">
              <a:buFont typeface="Arial" pitchFamily="34" charset="0"/>
              <a:buChar char="−"/>
            </a:pPr>
            <a:r>
              <a:rPr lang="en-US" altLang="zh-TW" b="1" dirty="0" err="1" smtClean="0">
                <a:uFillTx/>
              </a:rPr>
              <a:t>Clopidogrel</a:t>
            </a:r>
            <a:r>
              <a:rPr lang="en-US" altLang="zh-TW" b="1" dirty="0" smtClean="0">
                <a:uFillTx/>
              </a:rPr>
              <a:t> </a:t>
            </a:r>
          </a:p>
          <a:p>
            <a:pPr lvl="1">
              <a:buNone/>
            </a:pPr>
            <a:r>
              <a:rPr lang="en-US" altLang="zh-TW" b="1" dirty="0" smtClean="0">
                <a:uFillTx/>
              </a:rPr>
              <a:t>		</a:t>
            </a:r>
            <a:r>
              <a:rPr lang="en-US" altLang="zh-TW" dirty="0" smtClean="0">
                <a:uFillTx/>
              </a:rPr>
              <a:t>300-mg or 600-mg loading dose, then 75 mg QD</a:t>
            </a:r>
          </a:p>
          <a:p>
            <a:pPr lvl="1">
              <a:buFont typeface="Arial" pitchFamily="34" charset="0"/>
              <a:buChar char="−"/>
            </a:pPr>
            <a:r>
              <a:rPr lang="en-US" altLang="zh-TW" b="1" dirty="0" err="1" smtClean="0">
                <a:uFillTx/>
              </a:rPr>
              <a:t>Ticagrelor</a:t>
            </a:r>
            <a:endParaRPr lang="en-US" altLang="zh-TW" b="1" dirty="0" smtClean="0">
              <a:uFillTx/>
            </a:endParaRPr>
          </a:p>
          <a:p>
            <a:pPr lvl="1">
              <a:buNone/>
            </a:pPr>
            <a:r>
              <a:rPr lang="en-US" altLang="zh-TW" b="1" dirty="0" smtClean="0">
                <a:uFillTx/>
              </a:rPr>
              <a:t>		</a:t>
            </a:r>
            <a:r>
              <a:rPr lang="en-US" altLang="zh-TW" dirty="0" smtClean="0">
                <a:uFillTx/>
              </a:rPr>
              <a:t>180-mg loading dose, then 90 mg BID</a:t>
            </a:r>
          </a:p>
          <a:p>
            <a:r>
              <a:rPr lang="en-US" altLang="zh-TW" sz="3200" dirty="0" smtClean="0">
                <a:uFillTx/>
              </a:rPr>
              <a:t>P2Y</a:t>
            </a:r>
            <a:r>
              <a:rPr lang="en-US" altLang="zh-TW" sz="3200" baseline="-25000" dirty="0" smtClean="0">
                <a:uFillTx/>
              </a:rPr>
              <a:t>12</a:t>
            </a:r>
            <a:r>
              <a:rPr lang="en-US" altLang="zh-TW" sz="3200" dirty="0" smtClean="0">
                <a:uFillTx/>
              </a:rPr>
              <a:t> inhibitor therapy continued for at least 12 mo in post–PCI patients treated with coronary stents (Class I)</a:t>
            </a:r>
            <a:r>
              <a:rPr lang="en-US" altLang="zh-TW" dirty="0" smtClean="0">
                <a:uFillTx/>
              </a:rPr>
              <a:t> </a:t>
            </a:r>
          </a:p>
          <a:p>
            <a:r>
              <a:rPr lang="en-US" altLang="zh-TW" b="1" dirty="0" err="1" smtClean="0">
                <a:uFillTx/>
              </a:rPr>
              <a:t>Ticagrelor</a:t>
            </a:r>
            <a:r>
              <a:rPr lang="en-US" altLang="zh-TW" b="1" dirty="0" smtClean="0">
                <a:uFillTx/>
              </a:rPr>
              <a:t> </a:t>
            </a:r>
            <a:r>
              <a:rPr lang="en-US" altLang="zh-TW" dirty="0" smtClean="0">
                <a:uFillTx/>
              </a:rPr>
              <a:t>in preference to </a:t>
            </a:r>
            <a:r>
              <a:rPr lang="en-US" altLang="zh-TW" dirty="0" err="1" smtClean="0">
                <a:uFillTx/>
              </a:rPr>
              <a:t>clopidogrel</a:t>
            </a:r>
            <a:r>
              <a:rPr lang="en-US" altLang="zh-TW" dirty="0" smtClean="0">
                <a:uFillTx/>
              </a:rPr>
              <a:t> for patients treated with an early invasive or ischemia-guided strategy (Class </a:t>
            </a:r>
            <a:r>
              <a:rPr lang="en-US" altLang="zh-TW" dirty="0" err="1" smtClean="0">
                <a:uFillTx/>
              </a:rPr>
              <a:t>IIa</a:t>
            </a:r>
            <a:r>
              <a:rPr lang="en-US" altLang="zh-TW" dirty="0" smtClean="0">
                <a:uFillTx/>
              </a:rPr>
              <a:t>) </a:t>
            </a:r>
            <a:endParaRPr lang="en-US" altLang="zh-TW" sz="9600" dirty="0" smtClean="0">
              <a:uFillTx/>
            </a:endParaRPr>
          </a:p>
          <a:p>
            <a:pPr marL="342900" lvl="1" indent="-342900"/>
            <a:endParaRPr lang="en-US" altLang="zh-TW" sz="3200" dirty="0" smtClean="0">
              <a:uFillTx/>
            </a:endParaRPr>
          </a:p>
          <a:p>
            <a:pPr lvl="1"/>
            <a:endParaRPr lang="en-US" altLang="zh-TW" dirty="0" smtClean="0">
              <a:uFillTx/>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uFillTx/>
              </a:rPr>
              <a:t>GP </a:t>
            </a:r>
            <a:r>
              <a:rPr lang="en-US" altLang="zh-TW" sz="5400" dirty="0" err="1" smtClean="0">
                <a:uFillTx/>
              </a:rPr>
              <a:t>IIb</a:t>
            </a:r>
            <a:r>
              <a:rPr lang="en-US" altLang="zh-TW" sz="5400" dirty="0" smtClean="0">
                <a:uFillTx/>
              </a:rPr>
              <a:t>/</a:t>
            </a:r>
            <a:r>
              <a:rPr lang="en-US" altLang="zh-TW" sz="5400" dirty="0" err="1" smtClean="0">
                <a:uFillTx/>
              </a:rPr>
              <a:t>IIIa</a:t>
            </a:r>
            <a:r>
              <a:rPr lang="en-US" altLang="zh-TW" sz="5400" dirty="0" smtClean="0">
                <a:uFillTx/>
              </a:rPr>
              <a:t> inhibitors</a:t>
            </a:r>
            <a:endParaRPr lang="zh-TW" altLang="en-US" sz="5400" dirty="0">
              <a:uFillTx/>
            </a:endParaRPr>
          </a:p>
        </p:txBody>
      </p:sp>
      <p:sp>
        <p:nvSpPr>
          <p:cNvPr id="3" name="內容版面配置區 2"/>
          <p:cNvSpPr>
            <a:spLocks noGrp="1"/>
          </p:cNvSpPr>
          <p:nvPr>
            <p:ph idx="1"/>
          </p:nvPr>
        </p:nvSpPr>
        <p:spPr/>
        <p:txBody>
          <a:bodyPr>
            <a:normAutofit/>
          </a:bodyPr>
          <a:lstStyle/>
          <a:p>
            <a:r>
              <a:rPr lang="en-US" altLang="zh-TW" dirty="0" smtClean="0">
                <a:uFillTx/>
              </a:rPr>
              <a:t>GP </a:t>
            </a:r>
            <a:r>
              <a:rPr lang="en-US" altLang="zh-TW" dirty="0" err="1" smtClean="0">
                <a:uFillTx/>
              </a:rPr>
              <a:t>IIb</a:t>
            </a:r>
            <a:r>
              <a:rPr lang="en-US" altLang="zh-TW" dirty="0" smtClean="0">
                <a:uFillTx/>
              </a:rPr>
              <a:t>/</a:t>
            </a:r>
            <a:r>
              <a:rPr lang="en-US" altLang="zh-TW" dirty="0" err="1" smtClean="0">
                <a:uFillTx/>
              </a:rPr>
              <a:t>IIIa</a:t>
            </a:r>
            <a:r>
              <a:rPr lang="en-US" altLang="zh-TW" dirty="0" smtClean="0">
                <a:uFillTx/>
              </a:rPr>
              <a:t> inhibitor [</a:t>
            </a:r>
            <a:r>
              <a:rPr lang="en-US" altLang="zh-TW" b="1" dirty="0" err="1" smtClean="0">
                <a:uFillTx/>
              </a:rPr>
              <a:t>Eptifibatide</a:t>
            </a:r>
            <a:r>
              <a:rPr lang="en-US" altLang="zh-TW" b="1" dirty="0" smtClean="0">
                <a:uFillTx/>
              </a:rPr>
              <a:t> (</a:t>
            </a:r>
            <a:r>
              <a:rPr lang="en-US" altLang="zh-TW" b="1" dirty="0" err="1" smtClean="0">
                <a:uFillTx/>
              </a:rPr>
              <a:t>Integrilin</a:t>
            </a:r>
            <a:r>
              <a:rPr lang="en-US" altLang="zh-TW" b="1" dirty="0" smtClean="0">
                <a:uFillTx/>
              </a:rPr>
              <a:t>)</a:t>
            </a:r>
            <a:r>
              <a:rPr lang="zh-TW" altLang="en-US" b="1" dirty="0" smtClean="0">
                <a:uFillTx/>
              </a:rPr>
              <a:t> </a:t>
            </a:r>
            <a:r>
              <a:rPr lang="en-US" altLang="zh-TW" dirty="0" smtClean="0">
                <a:uFillTx/>
              </a:rPr>
              <a:t>or </a:t>
            </a:r>
            <a:r>
              <a:rPr lang="en-US" altLang="zh-TW" b="1" dirty="0" err="1" smtClean="0">
                <a:uFillTx/>
              </a:rPr>
              <a:t>tirofiban</a:t>
            </a:r>
            <a:r>
              <a:rPr lang="en-US" altLang="zh-TW" b="1" dirty="0" smtClean="0">
                <a:uFillTx/>
              </a:rPr>
              <a:t> (</a:t>
            </a:r>
            <a:r>
              <a:rPr lang="en-US" altLang="zh-TW" b="1" dirty="0" err="1" smtClean="0">
                <a:uFillTx/>
              </a:rPr>
              <a:t>Aggrastat</a:t>
            </a:r>
            <a:r>
              <a:rPr lang="en-US" altLang="zh-TW" b="1" dirty="0" smtClean="0">
                <a:uFillTx/>
              </a:rPr>
              <a:t>)</a:t>
            </a:r>
            <a:r>
              <a:rPr lang="en-US" altLang="zh-TW" dirty="0" smtClean="0">
                <a:uFillTx/>
              </a:rPr>
              <a:t>]</a:t>
            </a:r>
            <a:r>
              <a:rPr lang="zh-TW" altLang="en-US" dirty="0" smtClean="0">
                <a:uFillTx/>
              </a:rPr>
              <a:t> </a:t>
            </a:r>
            <a:r>
              <a:rPr lang="en-US" altLang="zh-TW" dirty="0" smtClean="0">
                <a:uFillTx/>
              </a:rPr>
              <a:t>in patients treated</a:t>
            </a:r>
            <a:r>
              <a:rPr lang="zh-TW" altLang="en-US" dirty="0" smtClean="0">
                <a:uFillTx/>
              </a:rPr>
              <a:t> </a:t>
            </a:r>
            <a:r>
              <a:rPr lang="en-US" altLang="zh-TW" dirty="0" smtClean="0">
                <a:uFillTx/>
              </a:rPr>
              <a:t>with an early invasive strategy and</a:t>
            </a:r>
            <a:r>
              <a:rPr lang="zh-TW" altLang="en-US" dirty="0" smtClean="0">
                <a:uFillTx/>
              </a:rPr>
              <a:t> </a:t>
            </a:r>
            <a:r>
              <a:rPr lang="en-US" altLang="zh-TW" dirty="0" smtClean="0">
                <a:uFillTx/>
              </a:rPr>
              <a:t>dual anti-platelet therapy (DAPT) with intermediate/high-risk</a:t>
            </a:r>
            <a:r>
              <a:rPr lang="zh-TW" altLang="en-US" dirty="0" smtClean="0">
                <a:uFillTx/>
              </a:rPr>
              <a:t> </a:t>
            </a:r>
            <a:r>
              <a:rPr lang="en-US" altLang="zh-TW" dirty="0" smtClean="0">
                <a:uFillTx/>
              </a:rPr>
              <a:t>features (e.g., </a:t>
            </a:r>
            <a:r>
              <a:rPr lang="en-US" altLang="zh-TW" b="1" dirty="0" smtClean="0">
                <a:uFillTx/>
              </a:rPr>
              <a:t>positive </a:t>
            </a:r>
            <a:r>
              <a:rPr lang="en-US" altLang="zh-TW" b="1" dirty="0" err="1" smtClean="0">
                <a:uFillTx/>
              </a:rPr>
              <a:t>troponin</a:t>
            </a:r>
            <a:r>
              <a:rPr lang="en-US" altLang="zh-TW" dirty="0" smtClean="0">
                <a:uFillTx/>
              </a:rPr>
              <a:t>) (Class </a:t>
            </a:r>
            <a:r>
              <a:rPr lang="en-US" altLang="zh-TW" dirty="0" err="1" smtClean="0">
                <a:uFillTx/>
              </a:rPr>
              <a:t>IIb</a:t>
            </a:r>
            <a:r>
              <a:rPr lang="en-US" altLang="zh-TW" dirty="0" smtClean="0">
                <a:uFillTx/>
              </a:rPr>
              <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err="1" smtClean="0">
                <a:uFillTx/>
              </a:rPr>
              <a:t>Parenteral</a:t>
            </a:r>
            <a:r>
              <a:rPr lang="en-US" altLang="zh-TW" dirty="0" smtClean="0">
                <a:uFillTx/>
              </a:rPr>
              <a:t> anticoagulant </a:t>
            </a:r>
            <a:br>
              <a:rPr lang="en-US" altLang="zh-TW" dirty="0" smtClean="0">
                <a:uFillTx/>
              </a:rPr>
            </a:br>
            <a:r>
              <a:rPr lang="en-US" altLang="zh-TW" dirty="0" smtClean="0">
                <a:uFillTx/>
              </a:rPr>
              <a:t>and </a:t>
            </a:r>
            <a:r>
              <a:rPr lang="en-US" altLang="zh-TW" dirty="0" err="1" smtClean="0">
                <a:uFillTx/>
              </a:rPr>
              <a:t>fibrinolytic</a:t>
            </a:r>
            <a:r>
              <a:rPr lang="en-US" altLang="zh-TW" dirty="0" smtClean="0">
                <a:uFillTx/>
              </a:rPr>
              <a:t> therapy</a:t>
            </a:r>
            <a:endParaRPr lang="zh-TW" altLang="en-US" dirty="0">
              <a:uFillTx/>
            </a:endParaRPr>
          </a:p>
        </p:txBody>
      </p:sp>
      <p:sp>
        <p:nvSpPr>
          <p:cNvPr id="3" name="內容版面配置區 2"/>
          <p:cNvSpPr>
            <a:spLocks noGrp="1"/>
          </p:cNvSpPr>
          <p:nvPr>
            <p:ph idx="1"/>
          </p:nvPr>
        </p:nvSpPr>
        <p:spPr>
          <a:xfrm>
            <a:off x="457200" y="1600200"/>
            <a:ext cx="8229600" cy="5257800"/>
          </a:xfrm>
        </p:spPr>
        <p:txBody>
          <a:bodyPr>
            <a:noAutofit/>
          </a:bodyPr>
          <a:lstStyle/>
          <a:p>
            <a:r>
              <a:rPr lang="en-US" altLang="zh-TW" sz="2000" b="1" dirty="0" smtClean="0">
                <a:uFillTx/>
              </a:rPr>
              <a:t>SC </a:t>
            </a:r>
            <a:r>
              <a:rPr lang="en-US" altLang="zh-TW" sz="2000" b="1" dirty="0" err="1" smtClean="0">
                <a:uFillTx/>
              </a:rPr>
              <a:t>enoxaparin</a:t>
            </a:r>
            <a:r>
              <a:rPr lang="en-US" altLang="zh-TW" sz="2000" b="1" dirty="0" smtClean="0">
                <a:uFillTx/>
              </a:rPr>
              <a:t> </a:t>
            </a:r>
            <a:r>
              <a:rPr lang="en-US" altLang="zh-TW" sz="2000" dirty="0" smtClean="0">
                <a:uFillTx/>
              </a:rPr>
              <a:t>for duration of</a:t>
            </a:r>
            <a:r>
              <a:rPr lang="zh-TW" altLang="en-US" sz="2000" dirty="0" smtClean="0">
                <a:uFillTx/>
              </a:rPr>
              <a:t> </a:t>
            </a:r>
            <a:r>
              <a:rPr lang="en-US" altLang="zh-TW" sz="2000" dirty="0" smtClean="0">
                <a:uFillTx/>
              </a:rPr>
              <a:t>hospitalization or until PCI is performed</a:t>
            </a:r>
            <a:r>
              <a:rPr lang="en-US" altLang="zh-TW" sz="2000" i="1" dirty="0" smtClean="0">
                <a:uFillTx/>
              </a:rPr>
              <a:t> (Class I)</a:t>
            </a:r>
            <a:endParaRPr lang="en-US" altLang="zh-TW" sz="2000" dirty="0" smtClean="0">
              <a:uFillTx/>
            </a:endParaRPr>
          </a:p>
          <a:p>
            <a:pPr lvl="1"/>
            <a:r>
              <a:rPr lang="en-US" altLang="zh-TW" sz="2000" dirty="0" smtClean="0">
                <a:uFillTx/>
              </a:rPr>
              <a:t>1 mg/kg SC Q12H (reduce dose to 1 mg/kg/d SC in patients with </a:t>
            </a:r>
            <a:r>
              <a:rPr lang="en-US" altLang="zh-TW" sz="2000" dirty="0" err="1" smtClean="0">
                <a:uFillTx/>
              </a:rPr>
              <a:t>CrCl</a:t>
            </a:r>
            <a:r>
              <a:rPr lang="en-US" altLang="zh-TW" sz="2000" dirty="0" smtClean="0">
                <a:uFillTx/>
              </a:rPr>
              <a:t> &lt;30 </a:t>
            </a:r>
            <a:r>
              <a:rPr lang="en-US" altLang="zh-TW" sz="2000" dirty="0" err="1" smtClean="0">
                <a:uFillTx/>
              </a:rPr>
              <a:t>mL</a:t>
            </a:r>
            <a:r>
              <a:rPr lang="en-US" altLang="zh-TW" sz="2000" dirty="0" smtClean="0">
                <a:uFillTx/>
              </a:rPr>
              <a:t>/min)</a:t>
            </a:r>
          </a:p>
          <a:p>
            <a:pPr lvl="1"/>
            <a:r>
              <a:rPr lang="en-US" altLang="zh-TW" sz="2000" dirty="0" smtClean="0">
                <a:uFillTx/>
              </a:rPr>
              <a:t>Initial IV loading dose 30 mg</a:t>
            </a:r>
          </a:p>
          <a:p>
            <a:r>
              <a:rPr lang="en-US" altLang="zh-TW" sz="2000" b="1" dirty="0" err="1" smtClean="0">
                <a:uFillTx/>
              </a:rPr>
              <a:t>Bivalirudin</a:t>
            </a:r>
            <a:r>
              <a:rPr lang="en-US" altLang="zh-TW" sz="2000" b="1" dirty="0" smtClean="0">
                <a:uFillTx/>
              </a:rPr>
              <a:t> </a:t>
            </a:r>
            <a:r>
              <a:rPr lang="en-US" altLang="zh-TW" sz="2000" dirty="0" smtClean="0">
                <a:uFillTx/>
              </a:rPr>
              <a:t>until diagnostic angiography or PCI is performed in patients with early invasive strategy only</a:t>
            </a:r>
            <a:r>
              <a:rPr lang="en-US" altLang="zh-TW" sz="2000" i="1" dirty="0" smtClean="0">
                <a:uFillTx/>
              </a:rPr>
              <a:t> (Class I)</a:t>
            </a:r>
            <a:endParaRPr lang="en-US" altLang="zh-TW" sz="2000" dirty="0" smtClean="0">
              <a:uFillTx/>
            </a:endParaRPr>
          </a:p>
          <a:p>
            <a:r>
              <a:rPr lang="en-US" altLang="zh-TW" sz="2000" b="1" dirty="0" err="1" smtClean="0">
                <a:uFillTx/>
              </a:rPr>
              <a:t>Fondaparinux</a:t>
            </a:r>
            <a:r>
              <a:rPr lang="en-US" altLang="zh-TW" sz="2000" b="1" dirty="0" smtClean="0">
                <a:uFillTx/>
              </a:rPr>
              <a:t> </a:t>
            </a:r>
            <a:r>
              <a:rPr lang="en-US" altLang="zh-TW" sz="2000" dirty="0" smtClean="0">
                <a:uFillTx/>
              </a:rPr>
              <a:t>2.5 mg SC QD for the duration of hospitalization or until PCI is performed</a:t>
            </a:r>
            <a:r>
              <a:rPr lang="en-US" altLang="zh-TW" sz="2000" i="1" dirty="0" smtClean="0">
                <a:uFillTx/>
              </a:rPr>
              <a:t> (Class I)</a:t>
            </a:r>
            <a:endParaRPr lang="en-US" altLang="zh-TW" sz="2000" dirty="0" smtClean="0">
              <a:uFillTx/>
            </a:endParaRPr>
          </a:p>
          <a:p>
            <a:r>
              <a:rPr lang="en-US" altLang="zh-TW" sz="2000" b="1" dirty="0" smtClean="0">
                <a:uFillTx/>
              </a:rPr>
              <a:t>IV UFH </a:t>
            </a:r>
            <a:r>
              <a:rPr lang="en-US" altLang="zh-TW" sz="2000" dirty="0" smtClean="0">
                <a:uFillTx/>
              </a:rPr>
              <a:t>for 48 h or until PCI is performed</a:t>
            </a:r>
            <a:r>
              <a:rPr lang="en-US" altLang="zh-TW" sz="2000" i="1" dirty="0" smtClean="0">
                <a:uFillTx/>
              </a:rPr>
              <a:t> (Class I)</a:t>
            </a:r>
            <a:endParaRPr lang="en-US" altLang="zh-TW" sz="2000" dirty="0" smtClean="0">
              <a:uFillTx/>
            </a:endParaRPr>
          </a:p>
          <a:p>
            <a:pPr lvl="1"/>
            <a:r>
              <a:rPr lang="en-US" altLang="zh-TW" sz="2000" dirty="0" smtClean="0">
                <a:uFillTx/>
              </a:rPr>
              <a:t>Initial loading dose 60 IU/kg (max 4,000 IU) with initial infusion 12 IU/kg/h (max 1,000 IU/h)</a:t>
            </a:r>
          </a:p>
          <a:p>
            <a:pPr lvl="1"/>
            <a:r>
              <a:rPr lang="en-US" altLang="zh-TW" sz="2000" dirty="0" smtClean="0">
                <a:uFillTx/>
              </a:rPr>
              <a:t>Adjusted to therapeutic </a:t>
            </a:r>
            <a:r>
              <a:rPr lang="en-US" altLang="zh-TW" sz="2000" dirty="0" err="1" smtClean="0">
                <a:uFillTx/>
              </a:rPr>
              <a:t>aPTT</a:t>
            </a:r>
            <a:r>
              <a:rPr lang="en-US" altLang="zh-TW" sz="2000" dirty="0" smtClean="0">
                <a:uFillTx/>
              </a:rPr>
              <a:t> range</a:t>
            </a:r>
          </a:p>
          <a:p>
            <a:r>
              <a:rPr lang="en-US" altLang="zh-TW" sz="2000" b="1" dirty="0" smtClean="0">
                <a:uFillTx/>
              </a:rPr>
              <a:t>IV </a:t>
            </a:r>
            <a:r>
              <a:rPr lang="en-US" altLang="zh-TW" sz="2000" b="1" dirty="0" err="1" smtClean="0">
                <a:uFillTx/>
              </a:rPr>
              <a:t>fibrinolytic</a:t>
            </a:r>
            <a:r>
              <a:rPr lang="en-US" altLang="zh-TW" sz="2000" b="1" dirty="0" smtClean="0">
                <a:uFillTx/>
              </a:rPr>
              <a:t> treatment </a:t>
            </a:r>
            <a:r>
              <a:rPr lang="en-US" altLang="zh-TW" sz="2000" dirty="0" smtClean="0">
                <a:uFillTx/>
              </a:rPr>
              <a:t>not recommended in patients with NSTE-ACS</a:t>
            </a:r>
            <a:r>
              <a:rPr lang="en-US" altLang="zh-TW" sz="2000" i="1" dirty="0" smtClean="0">
                <a:uFillTx/>
              </a:rPr>
              <a:t> (Class III)</a:t>
            </a:r>
            <a:endParaRPr lang="zh-TW" altLang="en-US" sz="2000" dirty="0">
              <a:uFillTx/>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dirty="0" smtClean="0"/>
              <a:t>Summary of Recommendations for Initial </a:t>
            </a:r>
            <a:r>
              <a:rPr lang="en-IN" sz="2700" dirty="0" err="1" smtClean="0"/>
              <a:t>Antiplatelet</a:t>
            </a:r>
            <a:r>
              <a:rPr lang="en-IN" sz="2700" dirty="0" smtClean="0"/>
              <a:t>/Anticoagulant Therapy in Patients With Definite or Likely NSTE-ACS and PCI</a:t>
            </a:r>
            <a:endParaRPr lang="en-IN"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776287" y="1484784"/>
            <a:ext cx="7591425" cy="4968551"/>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539552" y="1124744"/>
            <a:ext cx="8136903" cy="547260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130425"/>
            <a:ext cx="7772400" cy="2378695"/>
          </a:xfrm>
        </p:spPr>
        <p:txBody>
          <a:bodyPr>
            <a:normAutofit fontScale="90000"/>
          </a:bodyPr>
          <a:lstStyle/>
          <a:p>
            <a:r>
              <a:rPr lang="en-US" altLang="zh-TW" dirty="0" smtClean="0">
                <a:uFillTx/>
              </a:rPr>
              <a:t>Ischemia-Guided Strategy Versus Early Invasive Strategies</a:t>
            </a:r>
            <a:endParaRPr lang="zh-TW" altLang="en-US" dirty="0">
              <a:uFillTx/>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238"/>
          <a:stretch>
            <a:fillRect/>
          </a:stretch>
        </p:blipFill>
        <p:spPr bwMode="auto">
          <a:xfrm>
            <a:off x="2521030" y="38094"/>
            <a:ext cx="4101941" cy="6781813"/>
          </a:xfrm>
          <a:prstGeom prst="rect">
            <a:avLst/>
          </a:prstGeom>
          <a:noFill/>
          <a:ln w="9525">
            <a:noFill/>
            <a:miter lim="800000"/>
          </a:ln>
        </p:spPr>
      </p:pic>
      <p:pic>
        <p:nvPicPr>
          <p:cNvPr id="4" name="Picture 2"/>
          <p:cNvPicPr>
            <a:picLocks noChangeAspect="1" noChangeArrowheads="1"/>
          </p:cNvPicPr>
          <p:nvPr/>
        </p:nvPicPr>
        <p:blipFill>
          <a:blip r:embed="rId2" cstate="print"/>
          <a:srcRect t="238"/>
          <a:stretch>
            <a:fillRect/>
          </a:stretch>
        </p:blipFill>
        <p:spPr bwMode="auto">
          <a:xfrm>
            <a:off x="14288" y="423714"/>
            <a:ext cx="9115425" cy="1507065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222220" y="222220"/>
                                    </p:animScale>
                                  </p:childTnLst>
                                </p:cTn>
                              </p:par>
                              <p:par>
                                <p:cTn id="11" presetID="42" presetClass="path" presetSubtype="0" accel="50000" decel="50000" fill="hold" nodeType="withEffect">
                                  <p:stCondLst>
                                    <p:cond delay="0"/>
                                  </p:stCondLst>
                                  <p:childTnLst>
                                    <p:animMotion origin="layout" path="M 0 0 L 0 0.66157 " pathEditMode="relative" rAng="0" ptsTypes="AA">
                                      <p:cBhvr>
                                        <p:cTn id="12" dur="2000" fill="hold"/>
                                        <p:tgtEl>
                                          <p:spTgt spid="3"/>
                                        </p:tgtEl>
                                        <p:attrNameLst>
                                          <p:attrName>ppt_x</p:attrName>
                                          <p:attrName>ppt_y</p:attrName>
                                        </p:attrNameLst>
                                      </p:cBhvr>
                                      <p:rCtr x="0" y="331"/>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 -4.85549E-6 L 0 -1.00763 " pathEditMode="relative" rAng="0" ptsTypes="AA">
                                      <p:cBhvr>
                                        <p:cTn id="22" dur="2000" fill="hold"/>
                                        <p:tgtEl>
                                          <p:spTgt spid="4"/>
                                        </p:tgtEl>
                                        <p:attrNameLst>
                                          <p:attrName>ppt_x</p:attrName>
                                          <p:attrName>ppt_y</p:attrName>
                                        </p:attrNameLst>
                                      </p:cBhvr>
                                      <p:rCtr x="0" y="-504"/>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0 -1.0088 L 0 -1.26945 " pathEditMode="relative" rAng="0" ptsTypes="AA">
                                      <p:cBhvr>
                                        <p:cTn id="26" dur="1000" fill="hold"/>
                                        <p:tgtEl>
                                          <p:spTgt spid="4"/>
                                        </p:tgtEl>
                                        <p:attrNameLst>
                                          <p:attrName>ppt_x</p:attrName>
                                          <p:attrName>ppt_y</p:attrName>
                                        </p:attrNameLst>
                                      </p:cBhvr>
                                      <p:rCtr x="0" y="-130"/>
                                    </p:animMotion>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4"/>
                                        </p:tgtEl>
                                      </p:cBhvr>
                                      <p:by x="45000" y="45000"/>
                                    </p:animScale>
                                  </p:childTnLst>
                                </p:cTn>
                              </p:par>
                              <p:par>
                                <p:cTn id="31" presetID="42" presetClass="path" presetSubtype="0" accel="50000" decel="50000" fill="hold" nodeType="withEffect">
                                  <p:stCondLst>
                                    <p:cond delay="0"/>
                                  </p:stCondLst>
                                  <p:childTnLst>
                                    <p:animMotion origin="layout" path="M 0 -1.26945 L 0 -0.65 " pathEditMode="relative" rAng="0" ptsTypes="AA">
                                      <p:cBhvr>
                                        <p:cTn id="32" dur="2000" fill="hold"/>
                                        <p:tgtEl>
                                          <p:spTgt spid="4"/>
                                        </p:tgtEl>
                                        <p:attrNameLst>
                                          <p:attrName>ppt_x</p:attrName>
                                          <p:attrName>ppt_y</p:attrName>
                                        </p:attrNameLst>
                                      </p:cBhvr>
                                      <p:rCtr x="0" y="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fontScale="90000"/>
          </a:bodyPr>
          <a:lstStyle/>
          <a:p>
            <a:r>
              <a:rPr lang="en-US" altLang="zh-TW" i="1" dirty="0" smtClean="0">
                <a:uFillTx/>
              </a:rPr>
              <a:t>Early Invasive and Ischemia-Guided Strategies</a:t>
            </a:r>
            <a:endParaRPr lang="zh-TW" altLang="en-US" dirty="0">
              <a:uFillTx/>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Pysical</a:t>
            </a:r>
            <a:r>
              <a:rPr lang="en-US" dirty="0" smtClean="0"/>
              <a:t> </a:t>
            </a:r>
            <a:r>
              <a:rPr lang="en-US" dirty="0" err="1" smtClean="0"/>
              <a:t>examianation</a:t>
            </a:r>
            <a:endParaRPr lang="en-IN" dirty="0"/>
          </a:p>
        </p:txBody>
      </p:sp>
      <p:sp>
        <p:nvSpPr>
          <p:cNvPr id="3" name="Content Placeholder 2"/>
          <p:cNvSpPr>
            <a:spLocks noGrp="1"/>
          </p:cNvSpPr>
          <p:nvPr>
            <p:ph idx="1"/>
          </p:nvPr>
        </p:nvSpPr>
        <p:spPr/>
        <p:txBody>
          <a:bodyPr/>
          <a:lstStyle/>
          <a:p>
            <a:r>
              <a:rPr lang="en-US" dirty="0" smtClean="0">
                <a:latin typeface="Arial Narrow" pitchFamily="34" charset="0"/>
              </a:rPr>
              <a:t>May be normal</a:t>
            </a:r>
          </a:p>
          <a:p>
            <a:r>
              <a:rPr lang="en-US" dirty="0" smtClean="0">
                <a:latin typeface="Arial Narrow" pitchFamily="34" charset="0"/>
              </a:rPr>
              <a:t>Audible S3 and/or S4</a:t>
            </a:r>
          </a:p>
          <a:p>
            <a:r>
              <a:rPr lang="en-US" dirty="0" smtClean="0">
                <a:latin typeface="Arial Narrow" pitchFamily="34" charset="0"/>
              </a:rPr>
              <a:t>Hypotension, pale cool skin, </a:t>
            </a:r>
            <a:r>
              <a:rPr lang="en-US" dirty="0" err="1" smtClean="0">
                <a:latin typeface="Arial Narrow" pitchFamily="34" charset="0"/>
              </a:rPr>
              <a:t>cardiogenic</a:t>
            </a:r>
            <a:r>
              <a:rPr lang="en-US" dirty="0" smtClean="0">
                <a:latin typeface="Arial Narrow" pitchFamily="34" charset="0"/>
              </a:rPr>
              <a:t> shock</a:t>
            </a:r>
          </a:p>
          <a:p>
            <a:r>
              <a:rPr lang="en-US" dirty="0" smtClean="0">
                <a:latin typeface="Arial Narrow" pitchFamily="34" charset="0"/>
              </a:rPr>
              <a:t>To r/ o other non coronary cardiac cause/</a:t>
            </a:r>
            <a:r>
              <a:rPr lang="en-US" dirty="0" err="1" smtClean="0">
                <a:latin typeface="Arial Narrow" pitchFamily="34" charset="0"/>
              </a:rPr>
              <a:t>noncardiac</a:t>
            </a:r>
            <a:r>
              <a:rPr lang="en-US" dirty="0" smtClean="0">
                <a:latin typeface="Arial Narrow" pitchFamily="34" charset="0"/>
              </a:rPr>
              <a:t> cause</a:t>
            </a:r>
          </a:p>
          <a:p>
            <a:endParaRPr lang="en-IN" dirty="0">
              <a:latin typeface="Arial Narrow"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611560" y="548680"/>
            <a:ext cx="7992888" cy="5976664"/>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476672"/>
            <a:ext cx="7992888" cy="619268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200" dirty="0" smtClean="0"/>
              <a:t>Risk Stratification Before Discharge for Patients With an</a:t>
            </a:r>
            <a:br>
              <a:rPr lang="en-IN" sz="2200" dirty="0" smtClean="0"/>
            </a:br>
            <a:r>
              <a:rPr lang="en-IN" sz="2200" dirty="0" smtClean="0"/>
              <a:t>Ischemia-Guided Strategy of NSTE-ACS: Recommendations</a:t>
            </a:r>
            <a:endParaRPr lang="en-IN" dirty="0"/>
          </a:p>
        </p:txBody>
      </p:sp>
      <p:sp>
        <p:nvSpPr>
          <p:cNvPr id="3" name="Content Placeholder 2"/>
          <p:cNvSpPr>
            <a:spLocks noGrp="1"/>
          </p:cNvSpPr>
          <p:nvPr>
            <p:ph idx="1"/>
          </p:nvPr>
        </p:nvSpPr>
        <p:spPr/>
        <p:txBody>
          <a:bodyPr>
            <a:normAutofit/>
          </a:bodyPr>
          <a:lstStyle/>
          <a:p>
            <a:pPr>
              <a:buNone/>
            </a:pPr>
            <a:r>
              <a:rPr lang="en-IN" dirty="0" smtClean="0">
                <a:solidFill>
                  <a:srgbClr val="FF0000"/>
                </a:solidFill>
              </a:rPr>
              <a:t>CLASS I</a:t>
            </a:r>
          </a:p>
          <a:p>
            <a:r>
              <a:rPr lang="en-IN" dirty="0" err="1" smtClean="0"/>
              <a:t>Noninvasive</a:t>
            </a:r>
            <a:r>
              <a:rPr lang="en-IN" dirty="0" smtClean="0"/>
              <a:t> stress testing is recommended in low- and intermediate-risk patients who have been free of ischemia at rest or with low-level activity for a minimum of 12 to 24 hours. </a:t>
            </a:r>
          </a:p>
          <a:p>
            <a:r>
              <a:rPr lang="en-IN" dirty="0" smtClean="0"/>
              <a:t>Treadmill exercise testing is useful in patients able to </a:t>
            </a:r>
            <a:r>
              <a:rPr lang="en-IN" dirty="0" err="1" smtClean="0"/>
              <a:t>exercisem</a:t>
            </a:r>
            <a:r>
              <a:rPr lang="en-IN" dirty="0" smtClean="0"/>
              <a:t> in whom the ECG is free of resting ST changes that may interfere with interpretation. </a:t>
            </a:r>
          </a:p>
          <a:p>
            <a:pPr>
              <a:buNone/>
            </a:pPr>
            <a:endParaRPr lang="en-IN"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Stress testing with an imaging modality should be used in patients who are able to exercise but have ST changes on resting ECG that may interfere with interpretation. In patients undergoing a low-level exercise test, an imaging modality can add prognostic information.</a:t>
            </a:r>
          </a:p>
          <a:p>
            <a:r>
              <a:rPr lang="en-IN" dirty="0" smtClean="0"/>
              <a:t>Pharmacological stress testing with imaging is recommended when physical limitations preclude adequate exercise stress.</a:t>
            </a:r>
          </a:p>
          <a:p>
            <a:r>
              <a:rPr lang="en-IN" dirty="0" smtClean="0"/>
              <a:t>A </a:t>
            </a:r>
            <a:r>
              <a:rPr lang="en-IN" dirty="0" err="1" smtClean="0"/>
              <a:t>noninvasive</a:t>
            </a:r>
            <a:r>
              <a:rPr lang="en-IN" dirty="0" smtClean="0"/>
              <a:t> imaging test is recommended to evaluate LV function in patients with definite ACS. </a:t>
            </a:r>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PCI—General Considerations: Recommendation</a:t>
            </a:r>
            <a:endParaRPr lang="en-IN" sz="2400" dirty="0"/>
          </a:p>
        </p:txBody>
      </p:sp>
      <p:sp>
        <p:nvSpPr>
          <p:cNvPr id="3" name="Content Placeholder 2"/>
          <p:cNvSpPr>
            <a:spLocks noGrp="1"/>
          </p:cNvSpPr>
          <p:nvPr>
            <p:ph idx="1"/>
          </p:nvPr>
        </p:nvSpPr>
        <p:spPr/>
        <p:txBody>
          <a:bodyPr/>
          <a:lstStyle/>
          <a:p>
            <a:pPr>
              <a:buNone/>
            </a:pPr>
            <a:r>
              <a:rPr lang="en-IN" dirty="0" smtClean="0">
                <a:solidFill>
                  <a:srgbClr val="FF0000"/>
                </a:solidFill>
              </a:rPr>
              <a:t>CLASS 2B</a:t>
            </a:r>
          </a:p>
          <a:p>
            <a:r>
              <a:rPr lang="en-IN" dirty="0" smtClean="0"/>
              <a:t>A strategy of </a:t>
            </a:r>
            <a:r>
              <a:rPr lang="en-IN" dirty="0" err="1" smtClean="0"/>
              <a:t>multivessel</a:t>
            </a:r>
            <a:r>
              <a:rPr lang="en-IN" dirty="0" smtClean="0"/>
              <a:t> PCI, in contrast to culprit lesion only PCI, may be reasonable in patients undergoing coronary revascularization as part of treatment for NSTEACS</a:t>
            </a:r>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PCI-Oral and Intravenous </a:t>
            </a:r>
            <a:r>
              <a:rPr lang="en-IN" sz="2400" dirty="0" err="1" smtClean="0"/>
              <a:t>Antiplatelet</a:t>
            </a:r>
            <a:r>
              <a:rPr lang="en-IN" sz="2400" dirty="0" smtClean="0"/>
              <a:t> Agents:</a:t>
            </a:r>
            <a:br>
              <a:rPr lang="en-IN" sz="2400" dirty="0" smtClean="0"/>
            </a:br>
            <a:r>
              <a:rPr lang="en-IN" sz="2400" dirty="0" smtClean="0"/>
              <a:t>Recommendations</a:t>
            </a:r>
            <a:endParaRPr lang="en-IN" sz="2400" dirty="0"/>
          </a:p>
        </p:txBody>
      </p:sp>
      <p:sp>
        <p:nvSpPr>
          <p:cNvPr id="3" name="Content Placeholder 2"/>
          <p:cNvSpPr>
            <a:spLocks noGrp="1"/>
          </p:cNvSpPr>
          <p:nvPr>
            <p:ph idx="1"/>
          </p:nvPr>
        </p:nvSpPr>
        <p:spPr/>
        <p:txBody>
          <a:bodyPr/>
          <a:lstStyle/>
          <a:p>
            <a:pPr>
              <a:buNone/>
            </a:pPr>
            <a:r>
              <a:rPr lang="en-IN" dirty="0" smtClean="0">
                <a:solidFill>
                  <a:srgbClr val="FF0000"/>
                </a:solidFill>
              </a:rPr>
              <a:t>CLASS I</a:t>
            </a:r>
          </a:p>
          <a:p>
            <a:r>
              <a:rPr lang="en-IN" dirty="0" smtClean="0"/>
              <a:t>Patients already taking daily aspirin before PCI should take 81 mg to 325 mg non–enteric-coated aspirin before PCI.</a:t>
            </a:r>
          </a:p>
          <a:p>
            <a:r>
              <a:rPr lang="en-IN" dirty="0" smtClean="0"/>
              <a:t>Patients not on aspirin therapy should be given non–enteric coated aspirin 325 mg as soon as possible before PCI.</a:t>
            </a:r>
          </a:p>
          <a:p>
            <a:r>
              <a:rPr lang="en-IN" dirty="0" smtClean="0"/>
              <a:t>After PCI, aspirin should be continued indefinitely at a dose of 81 mg to 325 mg daily.</a:t>
            </a:r>
          </a:p>
          <a:p>
            <a:endParaRPr lang="en-IN"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buNone/>
            </a:pPr>
            <a:r>
              <a:rPr lang="en-IN" dirty="0" smtClean="0">
                <a:solidFill>
                  <a:srgbClr val="FF0000"/>
                </a:solidFill>
              </a:rPr>
              <a:t>CLASS 1</a:t>
            </a:r>
          </a:p>
          <a:p>
            <a:r>
              <a:rPr lang="en-IN" dirty="0" smtClean="0"/>
              <a:t>A loading dose of a P2Y12 receptor inhibitor should be given before the procedure in patients undergoing PCI with </a:t>
            </a:r>
            <a:r>
              <a:rPr lang="en-IN" dirty="0" err="1" smtClean="0"/>
              <a:t>stenting</a:t>
            </a:r>
            <a:r>
              <a:rPr lang="en-IN" dirty="0" smtClean="0"/>
              <a:t> </a:t>
            </a:r>
          </a:p>
          <a:p>
            <a:r>
              <a:rPr lang="en-IN" dirty="0" smtClean="0"/>
              <a:t>Options include:</a:t>
            </a:r>
          </a:p>
          <a:p>
            <a:pPr>
              <a:buNone/>
            </a:pPr>
            <a:r>
              <a:rPr lang="en-IN" dirty="0" smtClean="0"/>
              <a:t>	a. </a:t>
            </a:r>
            <a:r>
              <a:rPr lang="en-IN" dirty="0" err="1" smtClean="0"/>
              <a:t>Clopidogrel</a:t>
            </a:r>
            <a:r>
              <a:rPr lang="en-IN" dirty="0" smtClean="0"/>
              <a:t>: 600 mg </a:t>
            </a:r>
          </a:p>
          <a:p>
            <a:pPr>
              <a:buNone/>
            </a:pPr>
            <a:r>
              <a:rPr lang="en-IN" dirty="0" smtClean="0"/>
              <a:t>	b. </a:t>
            </a:r>
            <a:r>
              <a:rPr lang="en-IN" dirty="0" err="1" smtClean="0"/>
              <a:t>Prasugrel</a:t>
            </a:r>
            <a:r>
              <a:rPr lang="en-IN" dirty="0" smtClean="0"/>
              <a:t>: 60 mg</a:t>
            </a:r>
          </a:p>
          <a:p>
            <a:pPr>
              <a:buNone/>
            </a:pPr>
            <a:r>
              <a:rPr lang="en-IN" dirty="0" smtClean="0"/>
              <a:t>	c. </a:t>
            </a:r>
            <a:r>
              <a:rPr lang="en-IN" dirty="0" err="1" smtClean="0"/>
              <a:t>Ticagrelol</a:t>
            </a:r>
            <a:r>
              <a:rPr lang="en-IN" dirty="0" smtClean="0"/>
              <a:t>: 180 mg</a:t>
            </a:r>
          </a:p>
          <a:p>
            <a:r>
              <a:rPr lang="en-IN" dirty="0" smtClean="0"/>
              <a:t>In patients with NSTE-ACS and high-risk features (e.g., elevated </a:t>
            </a:r>
            <a:r>
              <a:rPr lang="en-IN" dirty="0" err="1" smtClean="0"/>
              <a:t>troponin</a:t>
            </a:r>
            <a:r>
              <a:rPr lang="en-IN" dirty="0" smtClean="0"/>
              <a:t>) not adequately </a:t>
            </a:r>
            <a:r>
              <a:rPr lang="en-IN" dirty="0" err="1" smtClean="0"/>
              <a:t>pretreated</a:t>
            </a:r>
            <a:r>
              <a:rPr lang="en-IN" dirty="0" smtClean="0"/>
              <a:t> with </a:t>
            </a:r>
            <a:r>
              <a:rPr lang="en-IN" dirty="0" err="1" smtClean="0"/>
              <a:t>clopidogrel</a:t>
            </a:r>
            <a:r>
              <a:rPr lang="en-IN" dirty="0" smtClean="0"/>
              <a:t> or </a:t>
            </a:r>
            <a:r>
              <a:rPr lang="en-IN" dirty="0" err="1" smtClean="0"/>
              <a:t>ticagrelor</a:t>
            </a:r>
            <a:r>
              <a:rPr lang="en-IN" dirty="0" smtClean="0"/>
              <a:t>, it is useful to administer a GP </a:t>
            </a:r>
            <a:r>
              <a:rPr lang="en-IN" dirty="0" err="1" smtClean="0"/>
              <a:t>IIb</a:t>
            </a:r>
            <a:r>
              <a:rPr lang="en-IN" dirty="0" smtClean="0"/>
              <a:t>/</a:t>
            </a:r>
            <a:r>
              <a:rPr lang="en-IN" dirty="0" err="1" smtClean="0"/>
              <a:t>IIIa</a:t>
            </a:r>
            <a:r>
              <a:rPr lang="en-IN" dirty="0" smtClean="0"/>
              <a:t> inhibitor (</a:t>
            </a:r>
            <a:r>
              <a:rPr lang="en-IN" dirty="0" err="1" smtClean="0"/>
              <a:t>abciximab</a:t>
            </a:r>
            <a:r>
              <a:rPr lang="en-IN" dirty="0" smtClean="0"/>
              <a:t>, double-bolus </a:t>
            </a:r>
            <a:r>
              <a:rPr lang="en-IN" dirty="0" err="1" smtClean="0"/>
              <a:t>eptifibatide</a:t>
            </a:r>
            <a:r>
              <a:rPr lang="en-IN" dirty="0" smtClean="0"/>
              <a:t>, or high-dose bolus </a:t>
            </a:r>
            <a:r>
              <a:rPr lang="en-IN" dirty="0" err="1" smtClean="0"/>
              <a:t>tirofiban</a:t>
            </a:r>
            <a:r>
              <a:rPr lang="en-IN" dirty="0" smtClean="0"/>
              <a:t>) at the time of PCI (</a:t>
            </a: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In patients receiving a stent (bare-metal stent or </a:t>
            </a:r>
            <a:r>
              <a:rPr lang="en-IN" dirty="0" err="1" smtClean="0"/>
              <a:t>drugeluting</a:t>
            </a:r>
            <a:r>
              <a:rPr lang="en-IN" dirty="0" smtClean="0"/>
              <a:t> stent [DES]) during PCI for NSTE-ACS, P2Y12 inhibitor therapy should be given for at least 12 months.</a:t>
            </a:r>
          </a:p>
          <a:p>
            <a:r>
              <a:rPr lang="en-IN" dirty="0" smtClean="0"/>
              <a:t>Options include:</a:t>
            </a:r>
          </a:p>
          <a:p>
            <a:pPr>
              <a:buNone/>
            </a:pPr>
            <a:r>
              <a:rPr lang="en-IN" dirty="0" smtClean="0"/>
              <a:t>	a. </a:t>
            </a:r>
            <a:r>
              <a:rPr lang="en-IN" dirty="0" err="1" smtClean="0"/>
              <a:t>Clopidogrel</a:t>
            </a:r>
            <a:r>
              <a:rPr lang="en-IN" dirty="0" smtClean="0"/>
              <a:t>: 75 mg daily</a:t>
            </a:r>
          </a:p>
          <a:p>
            <a:pPr>
              <a:buNone/>
            </a:pPr>
            <a:r>
              <a:rPr lang="en-IN" dirty="0" smtClean="0"/>
              <a:t>	b. </a:t>
            </a:r>
            <a:r>
              <a:rPr lang="en-IN" dirty="0" err="1" smtClean="0"/>
              <a:t>Prasugrel</a:t>
            </a:r>
            <a:r>
              <a:rPr lang="en-IN" dirty="0" smtClean="0"/>
              <a:t>: 10 mg daily</a:t>
            </a:r>
          </a:p>
          <a:p>
            <a:pPr>
              <a:buNone/>
            </a:pPr>
            <a:r>
              <a:rPr lang="en-IN" dirty="0" smtClean="0"/>
              <a:t>	c. </a:t>
            </a:r>
            <a:r>
              <a:rPr lang="en-IN" dirty="0" err="1" smtClean="0"/>
              <a:t>Ticagrelol</a:t>
            </a:r>
            <a:r>
              <a:rPr lang="en-IN" dirty="0" smtClean="0"/>
              <a:t>: 90 mg twice daily</a:t>
            </a:r>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buNone/>
            </a:pPr>
            <a:r>
              <a:rPr lang="en-IN" dirty="0" smtClean="0">
                <a:solidFill>
                  <a:srgbClr val="FF0000"/>
                </a:solidFill>
              </a:rPr>
              <a:t>CLASS </a:t>
            </a:r>
            <a:r>
              <a:rPr lang="en-IN" dirty="0" err="1" smtClean="0">
                <a:solidFill>
                  <a:srgbClr val="FF0000"/>
                </a:solidFill>
              </a:rPr>
              <a:t>IIa</a:t>
            </a:r>
            <a:endParaRPr lang="en-IN" dirty="0" smtClean="0">
              <a:solidFill>
                <a:srgbClr val="FF0000"/>
              </a:solidFill>
            </a:endParaRPr>
          </a:p>
          <a:p>
            <a:r>
              <a:rPr lang="en-IN" dirty="0" smtClean="0"/>
              <a:t> It is reasonable to choose </a:t>
            </a:r>
            <a:r>
              <a:rPr lang="en-IN" dirty="0" err="1" smtClean="0"/>
              <a:t>ticagrelor</a:t>
            </a:r>
            <a:r>
              <a:rPr lang="en-IN" dirty="0" smtClean="0"/>
              <a:t> over </a:t>
            </a:r>
            <a:r>
              <a:rPr lang="en-IN" dirty="0" err="1" smtClean="0"/>
              <a:t>clopidogrel</a:t>
            </a:r>
            <a:r>
              <a:rPr lang="en-IN" dirty="0" smtClean="0"/>
              <a:t> for P2Y12 inhibition treatment in patients with NSTE-</a:t>
            </a:r>
            <a:r>
              <a:rPr lang="en-IN" dirty="0" err="1" smtClean="0"/>
              <a:t>ACStreated</a:t>
            </a:r>
            <a:r>
              <a:rPr lang="en-IN" dirty="0" smtClean="0"/>
              <a:t> with an early invasive strategy and/or coronary </a:t>
            </a:r>
            <a:r>
              <a:rPr lang="en-IN" dirty="0" err="1" smtClean="0"/>
              <a:t>stenting</a:t>
            </a:r>
            <a:r>
              <a:rPr lang="en-IN" dirty="0" smtClean="0"/>
              <a:t>.</a:t>
            </a:r>
          </a:p>
          <a:p>
            <a:r>
              <a:rPr lang="en-IN" dirty="0" smtClean="0"/>
              <a:t>It is reasonable to choose </a:t>
            </a:r>
            <a:r>
              <a:rPr lang="en-IN" dirty="0" err="1" smtClean="0"/>
              <a:t>prasugrel</a:t>
            </a:r>
            <a:r>
              <a:rPr lang="en-IN" dirty="0" smtClean="0"/>
              <a:t> over </a:t>
            </a:r>
            <a:r>
              <a:rPr lang="en-IN" dirty="0" err="1" smtClean="0"/>
              <a:t>clopidogrel</a:t>
            </a:r>
            <a:r>
              <a:rPr lang="en-IN" dirty="0" smtClean="0"/>
              <a:t> for P2Y12 treatment in patients with NSTE-ACS who undergo PCI who are not at high risk of bleeding complications.</a:t>
            </a:r>
          </a:p>
          <a:p>
            <a:r>
              <a:rPr lang="en-IN" dirty="0" smtClean="0"/>
              <a:t>In patients with NSTE-ACS and high-risk features (e.g., elevated </a:t>
            </a:r>
            <a:r>
              <a:rPr lang="en-IN" dirty="0" err="1" smtClean="0"/>
              <a:t>troponin</a:t>
            </a:r>
            <a:r>
              <a:rPr lang="en-IN" dirty="0" smtClean="0"/>
              <a:t>) treated with UFH and adequately </a:t>
            </a:r>
            <a:r>
              <a:rPr lang="en-IN" dirty="0" err="1" smtClean="0"/>
              <a:t>pretreated</a:t>
            </a:r>
            <a:r>
              <a:rPr lang="en-IN" dirty="0" smtClean="0"/>
              <a:t> with </a:t>
            </a:r>
            <a:r>
              <a:rPr lang="en-IN" dirty="0" err="1" smtClean="0"/>
              <a:t>clopidogrel</a:t>
            </a:r>
            <a:r>
              <a:rPr lang="en-IN" dirty="0" smtClean="0"/>
              <a:t>, it is reasonable to administer a GP </a:t>
            </a:r>
            <a:r>
              <a:rPr lang="en-IN" dirty="0" err="1" smtClean="0"/>
              <a:t>IIb</a:t>
            </a:r>
            <a:r>
              <a:rPr lang="en-IN" dirty="0" smtClean="0"/>
              <a:t>/</a:t>
            </a:r>
            <a:r>
              <a:rPr lang="en-IN" dirty="0" err="1" smtClean="0"/>
              <a:t>IIIa</a:t>
            </a:r>
            <a:r>
              <a:rPr lang="en-IN" dirty="0" smtClean="0"/>
              <a:t> inhibitor (</a:t>
            </a:r>
            <a:r>
              <a:rPr lang="en-IN" dirty="0" err="1" smtClean="0"/>
              <a:t>abciximab</a:t>
            </a:r>
            <a:r>
              <a:rPr lang="en-IN" dirty="0" smtClean="0"/>
              <a:t>, double-bolus </a:t>
            </a:r>
            <a:r>
              <a:rPr lang="en-IN" dirty="0" err="1" smtClean="0"/>
              <a:t>eptifibatide</a:t>
            </a:r>
            <a:r>
              <a:rPr lang="en-IN" dirty="0" smtClean="0"/>
              <a:t>, or high-bolus dose </a:t>
            </a:r>
            <a:r>
              <a:rPr lang="en-IN" dirty="0" err="1" smtClean="0"/>
              <a:t>tirofiban</a:t>
            </a:r>
            <a:r>
              <a:rPr lang="en-IN" dirty="0" smtClean="0"/>
              <a:t>) at the time of PCI</a:t>
            </a:r>
            <a:endParaRPr lang="en-I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After PCI, it is reasonable to use 81 mg per day of aspirin in preference to higher maintenance doses.</a:t>
            </a:r>
          </a:p>
          <a:p>
            <a:r>
              <a:rPr lang="en-IN" dirty="0" smtClean="0"/>
              <a:t>If the risk of morbidity from bleeding outweighs the anticipated benefit of a recommended duration of P2Y12 inhibitor therapy after stent implantation, earlier discontinuation (e.g., &lt;12 months) of P2Y12 inhibitor therapy is reasonable.</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a:t>
            </a:r>
            <a:endParaRPr lang="en-IN" dirty="0"/>
          </a:p>
        </p:txBody>
      </p:sp>
      <p:sp>
        <p:nvSpPr>
          <p:cNvPr id="3" name="Content Placeholder 2"/>
          <p:cNvSpPr>
            <a:spLocks noGrp="1"/>
          </p:cNvSpPr>
          <p:nvPr>
            <p:ph idx="1"/>
          </p:nvPr>
        </p:nvSpPr>
        <p:spPr/>
        <p:txBody>
          <a:bodyPr>
            <a:normAutofit fontScale="92500" lnSpcReduction="20000"/>
          </a:bodyPr>
          <a:lstStyle/>
          <a:p>
            <a:r>
              <a:rPr lang="en-IN" dirty="0">
                <a:latin typeface="Arial Narrow" pitchFamily="34" charset="0"/>
              </a:rPr>
              <a:t>A 12-lead ECG should be performed and interpreted </a:t>
            </a:r>
            <a:r>
              <a:rPr lang="en-IN" dirty="0" smtClean="0">
                <a:solidFill>
                  <a:srgbClr val="FF0000"/>
                </a:solidFill>
                <a:latin typeface="Arial Narrow" pitchFamily="34" charset="0"/>
              </a:rPr>
              <a:t>within 10 </a:t>
            </a:r>
            <a:r>
              <a:rPr lang="en-IN" dirty="0">
                <a:solidFill>
                  <a:srgbClr val="FF0000"/>
                </a:solidFill>
                <a:latin typeface="Arial Narrow" pitchFamily="34" charset="0"/>
              </a:rPr>
              <a:t>minutes </a:t>
            </a:r>
            <a:r>
              <a:rPr lang="en-IN" dirty="0">
                <a:latin typeface="Arial Narrow" pitchFamily="34" charset="0"/>
              </a:rPr>
              <a:t>of the patient’s arrival at an emergency </a:t>
            </a:r>
            <a:r>
              <a:rPr lang="en-IN" dirty="0" smtClean="0">
                <a:latin typeface="Arial Narrow" pitchFamily="34" charset="0"/>
              </a:rPr>
              <a:t>facility to </a:t>
            </a:r>
            <a:r>
              <a:rPr lang="en-IN" dirty="0">
                <a:latin typeface="Arial Narrow" pitchFamily="34" charset="0"/>
              </a:rPr>
              <a:t>assess for cardiac ischemia or </a:t>
            </a:r>
            <a:r>
              <a:rPr lang="en-IN" dirty="0" smtClean="0">
                <a:latin typeface="Arial Narrow" pitchFamily="34" charset="0"/>
              </a:rPr>
              <a:t>injury.</a:t>
            </a:r>
          </a:p>
          <a:p>
            <a:endParaRPr lang="en-IN" dirty="0" smtClean="0">
              <a:latin typeface="Arial Narrow" pitchFamily="34" charset="0"/>
            </a:endParaRPr>
          </a:p>
          <a:p>
            <a:r>
              <a:rPr lang="en-IN" dirty="0" smtClean="0">
                <a:latin typeface="Arial Narrow" pitchFamily="34" charset="0"/>
              </a:rPr>
              <a:t>Changes include </a:t>
            </a:r>
            <a:r>
              <a:rPr lang="en-IN" dirty="0">
                <a:latin typeface="Arial Narrow" pitchFamily="34" charset="0"/>
              </a:rPr>
              <a:t>ST </a:t>
            </a:r>
            <a:r>
              <a:rPr lang="en-IN" dirty="0" smtClean="0">
                <a:latin typeface="Arial Narrow" pitchFamily="34" charset="0"/>
              </a:rPr>
              <a:t>depression, transient </a:t>
            </a:r>
            <a:r>
              <a:rPr lang="en-IN" dirty="0">
                <a:latin typeface="Arial Narrow" pitchFamily="34" charset="0"/>
              </a:rPr>
              <a:t>ST-elevation, or new T-wave </a:t>
            </a:r>
            <a:r>
              <a:rPr lang="en-IN" dirty="0" smtClean="0">
                <a:latin typeface="Arial Narrow" pitchFamily="34" charset="0"/>
              </a:rPr>
              <a:t>inversion</a:t>
            </a:r>
          </a:p>
          <a:p>
            <a:endParaRPr lang="en-US" dirty="0" smtClean="0">
              <a:latin typeface="Arial Narrow" pitchFamily="34" charset="0"/>
            </a:endParaRPr>
          </a:p>
          <a:p>
            <a:r>
              <a:rPr lang="en-US" dirty="0" smtClean="0">
                <a:latin typeface="Arial Narrow" pitchFamily="34" charset="0"/>
              </a:rPr>
              <a:t>Significant changes:</a:t>
            </a:r>
            <a:br>
              <a:rPr lang="en-US" dirty="0" smtClean="0">
                <a:latin typeface="Arial Narrow" pitchFamily="34" charset="0"/>
              </a:rPr>
            </a:br>
            <a:r>
              <a:rPr lang="en-US" dirty="0" smtClean="0">
                <a:solidFill>
                  <a:srgbClr val="FF0000"/>
                </a:solidFill>
                <a:latin typeface="Arial Narrow" pitchFamily="34" charset="0"/>
              </a:rPr>
              <a:t>0.05mV  ST Depression </a:t>
            </a:r>
            <a:r>
              <a:rPr lang="en-US" dirty="0" smtClean="0">
                <a:latin typeface="Arial Narrow" pitchFamily="34" charset="0"/>
              </a:rPr>
              <a:t>compare to recent ECG (In PURSUIT trial 30 day mortality was 5.1% in patient with ST depression compared to 2.1% in patient without ST depression)</a:t>
            </a:r>
          </a:p>
          <a:p>
            <a:pPr lvl="1"/>
            <a:r>
              <a:rPr lang="en-US" dirty="0" smtClean="0">
                <a:latin typeface="Arial Narrow" pitchFamily="34" charset="0"/>
              </a:rPr>
              <a:t>Deep T wave inversion of </a:t>
            </a:r>
            <a:r>
              <a:rPr lang="en-US" dirty="0" smtClean="0">
                <a:solidFill>
                  <a:srgbClr val="FF0000"/>
                </a:solidFill>
                <a:latin typeface="Arial Narrow" pitchFamily="34" charset="0"/>
              </a:rPr>
              <a:t>&gt;0.2mV</a:t>
            </a:r>
          </a:p>
          <a:p>
            <a:pPr lvl="1"/>
            <a:r>
              <a:rPr lang="en-US" dirty="0" smtClean="0">
                <a:latin typeface="Arial Narrow" pitchFamily="34" charset="0"/>
              </a:rPr>
              <a:t>Transient ST elevation lasting for </a:t>
            </a:r>
            <a:r>
              <a:rPr lang="en-US" dirty="0" smtClean="0">
                <a:solidFill>
                  <a:srgbClr val="FF0000"/>
                </a:solidFill>
                <a:latin typeface="Arial Narrow" pitchFamily="34" charset="0"/>
              </a:rPr>
              <a:t>&lt;20 min</a:t>
            </a:r>
          </a:p>
          <a:p>
            <a:pPr lvl="1"/>
            <a:endParaRPr lang="en-IN" dirty="0">
              <a:latin typeface="Arial Narrow"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solidFill>
                  <a:srgbClr val="FF0000"/>
                </a:solidFill>
              </a:rPr>
              <a:t>CLASS </a:t>
            </a:r>
            <a:r>
              <a:rPr lang="en-IN" dirty="0" err="1" smtClean="0">
                <a:solidFill>
                  <a:srgbClr val="FF0000"/>
                </a:solidFill>
              </a:rPr>
              <a:t>IIb</a:t>
            </a:r>
            <a:endParaRPr lang="en-IN" dirty="0" smtClean="0">
              <a:solidFill>
                <a:srgbClr val="FF0000"/>
              </a:solidFill>
            </a:endParaRPr>
          </a:p>
          <a:p>
            <a:r>
              <a:rPr lang="en-IN" dirty="0" smtClean="0"/>
              <a:t>Continuation of DAPT beyond 12 months may be considered in patients undergoing stent implantation. </a:t>
            </a:r>
          </a:p>
          <a:p>
            <a:pPr>
              <a:buNone/>
            </a:pPr>
            <a:r>
              <a:rPr lang="en-IN" dirty="0" smtClean="0">
                <a:solidFill>
                  <a:srgbClr val="FF0000"/>
                </a:solidFill>
              </a:rPr>
              <a:t>CLASS III: HARM</a:t>
            </a:r>
          </a:p>
          <a:p>
            <a:r>
              <a:rPr lang="en-IN" dirty="0" err="1" smtClean="0"/>
              <a:t>Prasugrel</a:t>
            </a:r>
            <a:r>
              <a:rPr lang="en-IN" dirty="0" smtClean="0"/>
              <a:t> should not be administered to patients with a prior history of stroke or transient ischemic attack.</a:t>
            </a:r>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sz="2700" dirty="0" smtClean="0"/>
              <a:t>Timing of Urgent CABG in Patients With NSTE-ACS in Relation to Use of </a:t>
            </a:r>
            <a:r>
              <a:rPr lang="en-IN" sz="2700" dirty="0" err="1" smtClean="0"/>
              <a:t>Antiplatelet</a:t>
            </a:r>
            <a:r>
              <a:rPr lang="en-IN" sz="2700" dirty="0" smtClean="0"/>
              <a:t> Agents: Recommendations</a:t>
            </a:r>
            <a:endParaRPr lang="en-IN" dirty="0"/>
          </a:p>
        </p:txBody>
      </p:sp>
      <p:sp>
        <p:nvSpPr>
          <p:cNvPr id="3" name="Content Placeholder 2"/>
          <p:cNvSpPr>
            <a:spLocks noGrp="1"/>
          </p:cNvSpPr>
          <p:nvPr>
            <p:ph idx="1"/>
          </p:nvPr>
        </p:nvSpPr>
        <p:spPr/>
        <p:txBody>
          <a:bodyPr>
            <a:normAutofit fontScale="92500"/>
          </a:bodyPr>
          <a:lstStyle/>
          <a:p>
            <a:pPr>
              <a:buNone/>
            </a:pPr>
            <a:r>
              <a:rPr lang="en-IN" dirty="0" smtClean="0">
                <a:solidFill>
                  <a:srgbClr val="FF0000"/>
                </a:solidFill>
              </a:rPr>
              <a:t>CLASS I</a:t>
            </a:r>
          </a:p>
          <a:p>
            <a:r>
              <a:rPr lang="en-IN" dirty="0" smtClean="0"/>
              <a:t>Non–enteric-coated aspirin (81 mg to 325 mg daily) should be administered preoperatively to patients undergoing CABG.</a:t>
            </a:r>
          </a:p>
          <a:p>
            <a:r>
              <a:rPr lang="en-IN" dirty="0" smtClean="0"/>
              <a:t>In patients referred for elective CABG, </a:t>
            </a:r>
            <a:r>
              <a:rPr lang="en-IN" dirty="0" err="1" smtClean="0"/>
              <a:t>clopidogrel</a:t>
            </a:r>
            <a:r>
              <a:rPr lang="en-IN" dirty="0" smtClean="0"/>
              <a:t> and </a:t>
            </a:r>
            <a:r>
              <a:rPr lang="en-IN" dirty="0" err="1" smtClean="0"/>
              <a:t>ticagrelor</a:t>
            </a:r>
            <a:r>
              <a:rPr lang="en-IN" dirty="0" smtClean="0"/>
              <a:t> should be discontinued for at least 5 days before surgery (Level of Evidence: B) and </a:t>
            </a:r>
            <a:r>
              <a:rPr lang="en-IN" dirty="0" err="1" smtClean="0"/>
              <a:t>prasugrel</a:t>
            </a:r>
            <a:r>
              <a:rPr lang="en-IN" dirty="0" smtClean="0"/>
              <a:t> for at least </a:t>
            </a:r>
            <a:r>
              <a:rPr lang="en-IN" dirty="0" smtClean="0">
                <a:solidFill>
                  <a:srgbClr val="FF0000"/>
                </a:solidFill>
              </a:rPr>
              <a:t>7 days before surgery</a:t>
            </a:r>
          </a:p>
          <a:p>
            <a:r>
              <a:rPr lang="en-IN" dirty="0" smtClean="0"/>
              <a:t>In patients referred for urgent CABG, </a:t>
            </a:r>
            <a:r>
              <a:rPr lang="en-IN" dirty="0" err="1" smtClean="0"/>
              <a:t>clopidogrel</a:t>
            </a:r>
            <a:r>
              <a:rPr lang="en-IN" dirty="0" smtClean="0"/>
              <a:t> and </a:t>
            </a:r>
            <a:r>
              <a:rPr lang="en-IN" dirty="0" err="1" smtClean="0"/>
              <a:t>ticagrelor</a:t>
            </a:r>
            <a:r>
              <a:rPr lang="en-IN" dirty="0" smtClean="0"/>
              <a:t> should be discontinued for at least 24 hours to reduce major bleeding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In patients referred for CABG, short-acting intravenous </a:t>
            </a:r>
            <a:r>
              <a:rPr lang="en-IN" dirty="0" err="1" smtClean="0"/>
              <a:t>GPnIIb</a:t>
            </a:r>
            <a:r>
              <a:rPr lang="en-IN" dirty="0" smtClean="0"/>
              <a:t>/</a:t>
            </a:r>
            <a:r>
              <a:rPr lang="en-IN" dirty="0" err="1" smtClean="0"/>
              <a:t>IIIa</a:t>
            </a:r>
            <a:r>
              <a:rPr lang="en-IN" dirty="0" smtClean="0"/>
              <a:t> inhibitors (</a:t>
            </a:r>
            <a:r>
              <a:rPr lang="en-IN" dirty="0" err="1" smtClean="0"/>
              <a:t>eptifibatide</a:t>
            </a:r>
            <a:r>
              <a:rPr lang="en-IN" dirty="0" smtClean="0"/>
              <a:t> or </a:t>
            </a:r>
            <a:r>
              <a:rPr lang="en-IN" dirty="0" err="1" smtClean="0"/>
              <a:t>tirofiban</a:t>
            </a:r>
            <a:r>
              <a:rPr lang="en-IN" dirty="0" smtClean="0"/>
              <a:t>) should be discontinued for at least 2 to 4 hours before surgery and </a:t>
            </a:r>
            <a:r>
              <a:rPr lang="en-IN" dirty="0" err="1" smtClean="0"/>
              <a:t>abciximab</a:t>
            </a:r>
            <a:r>
              <a:rPr lang="en-IN" dirty="0" smtClean="0"/>
              <a:t> for at least 12 hours before to limit blood loss and transfusion</a:t>
            </a:r>
            <a:endParaRPr lang="en-IN" dirty="0" smtClean="0">
              <a:solidFill>
                <a:srgbClr val="FF0000"/>
              </a:solidFill>
            </a:endParaRPr>
          </a:p>
          <a:p>
            <a:pPr>
              <a:buNone/>
            </a:pPr>
            <a:r>
              <a:rPr lang="en-IN" dirty="0" smtClean="0">
                <a:solidFill>
                  <a:srgbClr val="FF0000"/>
                </a:solidFill>
              </a:rPr>
              <a:t>CLASS 2B</a:t>
            </a:r>
          </a:p>
          <a:p>
            <a:r>
              <a:rPr lang="en-IN" dirty="0" smtClean="0"/>
              <a:t>In patients referred for urgent CABG, it may be reasonable to perform surgery less than 5 days after </a:t>
            </a:r>
            <a:r>
              <a:rPr lang="en-IN" dirty="0" err="1" smtClean="0"/>
              <a:t>clopidogrel</a:t>
            </a:r>
            <a:r>
              <a:rPr lang="en-IN" dirty="0" smtClean="0"/>
              <a:t> or </a:t>
            </a:r>
            <a:r>
              <a:rPr lang="en-IN" dirty="0" err="1" smtClean="0"/>
              <a:t>ticagrelor</a:t>
            </a:r>
            <a:r>
              <a:rPr lang="en-IN" dirty="0" smtClean="0"/>
              <a:t> has been discontinued and less than 7 days after </a:t>
            </a:r>
            <a:r>
              <a:rPr lang="en-IN" dirty="0" err="1" smtClean="0"/>
              <a:t>prasugrel</a:t>
            </a:r>
            <a:r>
              <a:rPr lang="en-IN" dirty="0" smtClean="0"/>
              <a:t> has been discontinued</a:t>
            </a:r>
            <a:endParaRPr lang="en-IN"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000" dirty="0" smtClean="0"/>
              <a:t>LATE HOSPITAL CARE, HOSPITAL DISCHARGE,</a:t>
            </a:r>
            <a:br>
              <a:rPr lang="en-IN" sz="2000" dirty="0" smtClean="0"/>
            </a:br>
            <a:r>
              <a:rPr lang="en-IN" sz="2000" dirty="0" smtClean="0"/>
              <a:t>AND POSTHOSPITAL DISCHARGE CARE</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solidFill>
                  <a:srgbClr val="FF0000"/>
                </a:solidFill>
              </a:rPr>
              <a:t>CLASS I</a:t>
            </a:r>
          </a:p>
          <a:p>
            <a:r>
              <a:rPr lang="en-IN" dirty="0" smtClean="0"/>
              <a:t>Medications required in the hospital to control ischemia should be continued after hospital discharge in patients with NSTE-ACS who do not undergo coronary revascularization, patients with incomplete or unsuccessful revascularization and patients with recurrent symptoms after revascularization. Titration of the doses may be required.</a:t>
            </a:r>
          </a:p>
          <a:p>
            <a:r>
              <a:rPr lang="en-IN" dirty="0" smtClean="0"/>
              <a:t>All patients who are post–NSTE-ACS should be given sublingual or spray </a:t>
            </a:r>
            <a:r>
              <a:rPr lang="en-IN" dirty="0" err="1" smtClean="0"/>
              <a:t>nitroglycerin</a:t>
            </a:r>
            <a:r>
              <a:rPr lang="en-IN" dirty="0" smtClean="0"/>
              <a:t> with verbal and written instructions for its use.</a:t>
            </a:r>
          </a:p>
          <a:p>
            <a:endParaRPr lang="en-IN" dirty="0" smtClean="0"/>
          </a:p>
          <a:p>
            <a:endParaRPr lang="en-IN" dirty="0" smtClean="0"/>
          </a:p>
          <a:p>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Before hospital discharge, patients with NSTE-ACS should be informed about symptoms of worsening myocardial ischemia and MI and should be given verbal and written instructions about how and when to seek emergency care for such symptoms.</a:t>
            </a:r>
          </a:p>
          <a:p>
            <a:r>
              <a:rPr lang="en-IN" dirty="0" smtClean="0"/>
              <a:t>Before hospital discharge, patients who are post–NSTE-ACS and/or designated responsible caregivers should be provided with easily understood and culturally sensitive verbal and written instructions about medication type, purpose, dose, frequency, side effects, and duration of use.</a:t>
            </a:r>
          </a:p>
          <a:p>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smtClean="0"/>
              <a:t>For patients who are post–NSTE-ACS and have initial angina lasting more than 1 minute, </a:t>
            </a:r>
            <a:r>
              <a:rPr lang="en-IN" dirty="0" err="1" smtClean="0"/>
              <a:t>nitroglycerin</a:t>
            </a:r>
            <a:r>
              <a:rPr lang="en-IN" dirty="0" smtClean="0"/>
              <a:t> (1 dose sublingual or spray) is recommended if angina does not subside within 3 to 5 minutes; call 9-1-1 immediately to access emergency medical services.</a:t>
            </a:r>
          </a:p>
          <a:p>
            <a:r>
              <a:rPr lang="en-IN" dirty="0" smtClean="0"/>
              <a:t>If the pattern or severity of angina changes, suggesting worsening myocardial ischemia (e.g., pain is more frequent or severe or is precipitated by less effort or occurs at rest), patients should contact their clinician without delay to assess the need for additional treatment or testing.</a:t>
            </a:r>
          </a:p>
          <a:p>
            <a:r>
              <a:rPr lang="en-IN" dirty="0" smtClean="0"/>
              <a:t>Before discharge, patients should be educated about modification of cardiovascular risk factors</a:t>
            </a:r>
            <a:endParaRPr lang="en-IN"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2200" dirty="0" smtClean="0"/>
              <a:t>Late Hospital and </a:t>
            </a:r>
            <a:r>
              <a:rPr lang="en-IN" sz="2200" dirty="0" err="1" smtClean="0"/>
              <a:t>Posthospital</a:t>
            </a:r>
            <a:r>
              <a:rPr lang="en-IN" sz="2200" dirty="0" smtClean="0"/>
              <a:t> Oral </a:t>
            </a:r>
            <a:r>
              <a:rPr lang="en-IN" sz="2200" dirty="0" err="1" smtClean="0"/>
              <a:t>Antiplatelet</a:t>
            </a:r>
            <a:r>
              <a:rPr lang="en-IN" sz="2200" dirty="0" smtClean="0"/>
              <a:t> Therapy:</a:t>
            </a:r>
            <a:br>
              <a:rPr lang="en-IN" sz="2200" dirty="0" smtClean="0"/>
            </a:br>
            <a:r>
              <a:rPr lang="en-IN" sz="2200" dirty="0" smtClean="0"/>
              <a:t>Recommendations</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IN" dirty="0" smtClean="0">
                <a:solidFill>
                  <a:srgbClr val="FF0000"/>
                </a:solidFill>
              </a:rPr>
              <a:t>CLASS I</a:t>
            </a:r>
          </a:p>
          <a:p>
            <a:r>
              <a:rPr lang="en-IN" dirty="0" smtClean="0"/>
              <a:t>Aspirin should be continued indefinitely. The maintenance dose should be 81 mg daily in patients treated with </a:t>
            </a:r>
            <a:r>
              <a:rPr lang="en-IN" dirty="0" err="1" smtClean="0"/>
              <a:t>ticagrelor</a:t>
            </a:r>
            <a:r>
              <a:rPr lang="en-IN" dirty="0" smtClean="0"/>
              <a:t> and 81 mg to 325 mg daily in all other patients.</a:t>
            </a:r>
          </a:p>
          <a:p>
            <a:r>
              <a:rPr lang="en-IN" dirty="0" smtClean="0"/>
              <a:t>In addition to aspirin, a P2Y12 inhibitor (either </a:t>
            </a:r>
            <a:r>
              <a:rPr lang="en-IN" dirty="0" err="1" smtClean="0"/>
              <a:t>clopidogrel</a:t>
            </a:r>
            <a:r>
              <a:rPr lang="en-IN" dirty="0" smtClean="0"/>
              <a:t> or </a:t>
            </a:r>
            <a:r>
              <a:rPr lang="en-IN" dirty="0" err="1" smtClean="0"/>
              <a:t>ticagrelor</a:t>
            </a:r>
            <a:r>
              <a:rPr lang="en-IN" dirty="0" smtClean="0"/>
              <a:t>) should be continued for up to 12 months in all patients with NSTE-ACS without contraindications who are treated with an ischemia-guided strategy. </a:t>
            </a:r>
          </a:p>
          <a:p>
            <a:r>
              <a:rPr lang="en-IN" dirty="0" smtClean="0"/>
              <a:t>Options include: </a:t>
            </a:r>
            <a:r>
              <a:rPr lang="en-IN" dirty="0" err="1" smtClean="0"/>
              <a:t>Clopidogrel</a:t>
            </a:r>
            <a:r>
              <a:rPr lang="en-IN" dirty="0" smtClean="0"/>
              <a:t>: 75mg daily</a:t>
            </a:r>
          </a:p>
          <a:p>
            <a:pPr lvl="1"/>
            <a:r>
              <a:rPr lang="en-IN" dirty="0" err="1" smtClean="0"/>
              <a:t>Ticagrelor</a:t>
            </a:r>
            <a:r>
              <a:rPr lang="en-IN" dirty="0" smtClean="0"/>
              <a:t>: 90 mg twice daily</a:t>
            </a:r>
          </a:p>
          <a:p>
            <a:pPr lvl="1">
              <a:buNone/>
            </a:pPr>
            <a:endParaRPr lang="en-IN" dirty="0" smtClean="0"/>
          </a:p>
          <a:p>
            <a:pPr lvl="1"/>
            <a:endParaRPr lang="en-IN"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In patients receiving a stent (bare-metal stent or DES) during PCI for NSTE-ACS, P2Y12 inhibitor therapy should be given for at least 12 months . Options include:</a:t>
            </a:r>
          </a:p>
          <a:p>
            <a:r>
              <a:rPr lang="en-IN" dirty="0" smtClean="0"/>
              <a:t> </a:t>
            </a:r>
            <a:r>
              <a:rPr lang="en-IN" dirty="0" err="1" smtClean="0"/>
              <a:t>Clopidogrel</a:t>
            </a:r>
            <a:r>
              <a:rPr lang="en-IN" dirty="0" smtClean="0"/>
              <a:t>: 75 mg daily</a:t>
            </a:r>
          </a:p>
          <a:p>
            <a:r>
              <a:rPr lang="en-IN" dirty="0" smtClean="0"/>
              <a:t> </a:t>
            </a:r>
            <a:r>
              <a:rPr lang="en-IN" dirty="0" err="1" smtClean="0"/>
              <a:t>Prasugrel</a:t>
            </a:r>
            <a:r>
              <a:rPr lang="en-IN" dirty="0" smtClean="0"/>
              <a:t>: 10 mg daily</a:t>
            </a:r>
          </a:p>
          <a:p>
            <a:r>
              <a:rPr lang="en-IN" dirty="0" smtClean="0"/>
              <a:t> </a:t>
            </a:r>
            <a:r>
              <a:rPr lang="en-IN" dirty="0" err="1" smtClean="0"/>
              <a:t>Ticagrelor</a:t>
            </a:r>
            <a:r>
              <a:rPr lang="en-IN" dirty="0" smtClean="0"/>
              <a:t>: 90mg twice daily</a:t>
            </a:r>
            <a:endParaRPr lang="en-IN"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population </a:t>
            </a:r>
            <a:endParaRPr lang="en-IN"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899592" y="1196752"/>
            <a:ext cx="7704856" cy="4680519"/>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cstate="print"/>
          <a:srcRect/>
          <a:stretch>
            <a:fillRect/>
          </a:stretch>
        </p:blipFill>
        <p:spPr bwMode="auto">
          <a:xfrm>
            <a:off x="539552" y="1196752"/>
            <a:ext cx="8352928" cy="52565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48680"/>
            <a:ext cx="8229600" cy="5760680"/>
          </a:xfrm>
        </p:spPr>
        <p:txBody>
          <a:bodyPr>
            <a:normAutofit fontScale="85000" lnSpcReduction="10000"/>
          </a:bodyPr>
          <a:lstStyle/>
          <a:p>
            <a:r>
              <a:rPr lang="en-IN" dirty="0">
                <a:solidFill>
                  <a:srgbClr val="002060"/>
                </a:solidFill>
                <a:latin typeface="Arial Narrow" pitchFamily="34" charset="0"/>
              </a:rPr>
              <a:t>A normal </a:t>
            </a:r>
            <a:r>
              <a:rPr lang="en-IN" dirty="0" smtClean="0">
                <a:solidFill>
                  <a:srgbClr val="002060"/>
                </a:solidFill>
                <a:latin typeface="Arial Narrow" pitchFamily="34" charset="0"/>
              </a:rPr>
              <a:t>ECG does </a:t>
            </a:r>
            <a:r>
              <a:rPr lang="en-IN" dirty="0">
                <a:solidFill>
                  <a:srgbClr val="002060"/>
                </a:solidFill>
                <a:latin typeface="Arial Narrow" pitchFamily="34" charset="0"/>
              </a:rPr>
              <a:t>not exclude ACS and occurs in 1% to 6% of such </a:t>
            </a:r>
            <a:r>
              <a:rPr lang="en-IN" dirty="0" smtClean="0">
                <a:solidFill>
                  <a:srgbClr val="002060"/>
                </a:solidFill>
                <a:latin typeface="Arial Narrow" pitchFamily="34" charset="0"/>
              </a:rPr>
              <a:t>patients.</a:t>
            </a:r>
          </a:p>
          <a:p>
            <a:endParaRPr lang="en-IN" dirty="0" smtClean="0">
              <a:latin typeface="Arial Narrow" pitchFamily="34" charset="0"/>
            </a:endParaRPr>
          </a:p>
          <a:p>
            <a:r>
              <a:rPr lang="en-IN" dirty="0" smtClean="0">
                <a:latin typeface="Arial Narrow" pitchFamily="34" charset="0"/>
              </a:rPr>
              <a:t>A </a:t>
            </a:r>
            <a:r>
              <a:rPr lang="en-IN" dirty="0">
                <a:latin typeface="Arial Narrow" pitchFamily="34" charset="0"/>
              </a:rPr>
              <a:t>normal ECG may also be associated </a:t>
            </a:r>
            <a:r>
              <a:rPr lang="en-IN" dirty="0" smtClean="0">
                <a:latin typeface="Arial Narrow" pitchFamily="34" charset="0"/>
              </a:rPr>
              <a:t>with left </a:t>
            </a:r>
            <a:r>
              <a:rPr lang="en-IN" dirty="0">
                <a:solidFill>
                  <a:srgbClr val="002060"/>
                </a:solidFill>
                <a:latin typeface="Arial Narrow" pitchFamily="34" charset="0"/>
              </a:rPr>
              <a:t>circumflex or right coronary artery </a:t>
            </a:r>
            <a:r>
              <a:rPr lang="en-IN" dirty="0">
                <a:latin typeface="Arial Narrow" pitchFamily="34" charset="0"/>
              </a:rPr>
              <a:t>occlusions, </a:t>
            </a:r>
            <a:r>
              <a:rPr lang="en-IN" dirty="0" smtClean="0">
                <a:latin typeface="Arial Narrow" pitchFamily="34" charset="0"/>
              </a:rPr>
              <a:t>which can </a:t>
            </a:r>
            <a:r>
              <a:rPr lang="en-IN" dirty="0">
                <a:latin typeface="Arial Narrow" pitchFamily="34" charset="0"/>
              </a:rPr>
              <a:t>be electrically </a:t>
            </a:r>
            <a:r>
              <a:rPr lang="en-IN" dirty="0" smtClean="0">
                <a:latin typeface="Arial Narrow" pitchFamily="34" charset="0"/>
              </a:rPr>
              <a:t>silent.</a:t>
            </a:r>
          </a:p>
          <a:p>
            <a:endParaRPr lang="en-IN" dirty="0" smtClean="0">
              <a:latin typeface="Arial Narrow" pitchFamily="34" charset="0"/>
            </a:endParaRPr>
          </a:p>
          <a:p>
            <a:r>
              <a:rPr lang="en-IN" dirty="0" smtClean="0">
                <a:latin typeface="Arial Narrow" pitchFamily="34" charset="0"/>
              </a:rPr>
              <a:t>posterior electrocardiographic leads </a:t>
            </a:r>
            <a:r>
              <a:rPr lang="en-IN" dirty="0">
                <a:latin typeface="Arial Narrow" pitchFamily="34" charset="0"/>
              </a:rPr>
              <a:t>[V7 to V9] may be </a:t>
            </a:r>
            <a:r>
              <a:rPr lang="en-IN" dirty="0" smtClean="0">
                <a:latin typeface="Arial Narrow" pitchFamily="34" charset="0"/>
              </a:rPr>
              <a:t>helpful. Right-sided leads </a:t>
            </a:r>
            <a:r>
              <a:rPr lang="en-IN" dirty="0">
                <a:latin typeface="Arial Narrow" pitchFamily="34" charset="0"/>
              </a:rPr>
              <a:t>(V3R to V4R</a:t>
            </a:r>
            <a:r>
              <a:rPr lang="en-IN" dirty="0" smtClean="0">
                <a:latin typeface="Arial Narrow" pitchFamily="34" charset="0"/>
              </a:rPr>
              <a:t>)</a:t>
            </a:r>
          </a:p>
          <a:p>
            <a:endParaRPr lang="en-IN" dirty="0" smtClean="0">
              <a:latin typeface="Arial Narrow" pitchFamily="34" charset="0"/>
            </a:endParaRPr>
          </a:p>
          <a:p>
            <a:r>
              <a:rPr lang="en-IN" dirty="0" smtClean="0">
                <a:latin typeface="Arial Narrow" pitchFamily="34" charset="0"/>
              </a:rPr>
              <a:t>Left </a:t>
            </a:r>
            <a:r>
              <a:rPr lang="en-IN" dirty="0">
                <a:latin typeface="Arial Narrow" pitchFamily="34" charset="0"/>
              </a:rPr>
              <a:t>ventricular (LV) hypertrophy, </a:t>
            </a:r>
            <a:r>
              <a:rPr lang="en-IN" dirty="0" err="1" smtClean="0">
                <a:latin typeface="Arial Narrow" pitchFamily="34" charset="0"/>
              </a:rPr>
              <a:t>bundlebranch</a:t>
            </a:r>
            <a:r>
              <a:rPr lang="en-IN" dirty="0" smtClean="0">
                <a:latin typeface="Arial Narrow" pitchFamily="34" charset="0"/>
              </a:rPr>
              <a:t> blocks </a:t>
            </a:r>
            <a:r>
              <a:rPr lang="en-IN" dirty="0">
                <a:latin typeface="Arial Narrow" pitchFamily="34" charset="0"/>
              </a:rPr>
              <a:t>with </a:t>
            </a:r>
            <a:r>
              <a:rPr lang="en-IN" dirty="0" err="1">
                <a:latin typeface="Arial Narrow" pitchFamily="34" charset="0"/>
              </a:rPr>
              <a:t>repolarization</a:t>
            </a:r>
            <a:r>
              <a:rPr lang="en-IN" dirty="0">
                <a:latin typeface="Arial Narrow" pitchFamily="34" charset="0"/>
              </a:rPr>
              <a:t> abnormalities, </a:t>
            </a:r>
            <a:r>
              <a:rPr lang="en-IN" dirty="0" smtClean="0">
                <a:latin typeface="Arial Narrow" pitchFamily="34" charset="0"/>
              </a:rPr>
              <a:t>and ventricular </a:t>
            </a:r>
            <a:r>
              <a:rPr lang="en-IN" dirty="0">
                <a:latin typeface="Arial Narrow" pitchFamily="34" charset="0"/>
              </a:rPr>
              <a:t>pacing may mask signs of </a:t>
            </a:r>
            <a:r>
              <a:rPr lang="en-IN" dirty="0" smtClean="0">
                <a:latin typeface="Arial Narrow" pitchFamily="34" charset="0"/>
              </a:rPr>
              <a:t>ischemia/injury.</a:t>
            </a:r>
          </a:p>
          <a:p>
            <a:endParaRPr lang="en-IN" dirty="0" smtClean="0">
              <a:latin typeface="Arial Narrow" pitchFamily="34" charset="0"/>
            </a:endParaRPr>
          </a:p>
          <a:p>
            <a:r>
              <a:rPr lang="en-IN" dirty="0" smtClean="0">
                <a:latin typeface="Arial Narrow" pitchFamily="34" charset="0"/>
              </a:rPr>
              <a:t>ECG should be </a:t>
            </a:r>
            <a:r>
              <a:rPr lang="en-IN" dirty="0">
                <a:latin typeface="Arial Narrow" pitchFamily="34" charset="0"/>
              </a:rPr>
              <a:t>repeated (e.g., at </a:t>
            </a:r>
            <a:r>
              <a:rPr lang="en-IN" dirty="0">
                <a:solidFill>
                  <a:srgbClr val="002060"/>
                </a:solidFill>
                <a:latin typeface="Arial Narrow" pitchFamily="34" charset="0"/>
              </a:rPr>
              <a:t>15- to 30-minute intervals during </a:t>
            </a:r>
            <a:r>
              <a:rPr lang="en-IN" dirty="0" smtClean="0">
                <a:solidFill>
                  <a:srgbClr val="002060"/>
                </a:solidFill>
                <a:latin typeface="Arial Narrow" pitchFamily="34" charset="0"/>
              </a:rPr>
              <a:t>them first </a:t>
            </a:r>
            <a:r>
              <a:rPr lang="en-IN" dirty="0">
                <a:solidFill>
                  <a:srgbClr val="002060"/>
                </a:solidFill>
                <a:latin typeface="Arial Narrow" pitchFamily="34" charset="0"/>
              </a:rPr>
              <a:t>hour</a:t>
            </a:r>
            <a:r>
              <a:rPr lang="en-IN" dirty="0">
                <a:latin typeface="Arial Narrow" pitchFamily="34" charset="0"/>
              </a:rPr>
              <a:t>), especially if symptoms recur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2" cstate="print"/>
          <a:srcRect/>
          <a:stretch>
            <a:fillRect/>
          </a:stretch>
        </p:blipFill>
        <p:spPr bwMode="auto">
          <a:xfrm>
            <a:off x="539552" y="764704"/>
            <a:ext cx="8064896" cy="576064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2" cstate="print"/>
          <a:srcRect/>
          <a:stretch>
            <a:fillRect/>
          </a:stretch>
        </p:blipFill>
        <p:spPr bwMode="auto">
          <a:xfrm>
            <a:off x="611560" y="1124744"/>
            <a:ext cx="7992887" cy="4896544"/>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cstate="print"/>
          <a:srcRect/>
          <a:stretch>
            <a:fillRect/>
          </a:stretch>
        </p:blipFill>
        <p:spPr bwMode="auto">
          <a:xfrm>
            <a:off x="611560" y="1124744"/>
            <a:ext cx="8064896" cy="532859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100" y="914400"/>
            <a:ext cx="7289800" cy="1231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7100" y="2567940"/>
            <a:ext cx="7289800" cy="2613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604040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295400"/>
            <a:ext cx="8153400" cy="4724400"/>
          </a:xfrm>
        </p:spPr>
        <p:txBody>
          <a:bodyPr>
            <a:noAutofit/>
          </a:bodyPr>
          <a:lstStyle/>
          <a:p>
            <a:pPr marL="45720" indent="0" algn="just">
              <a:spcAft>
                <a:spcPts val="2400"/>
              </a:spcAft>
              <a:buNone/>
            </a:pPr>
            <a:r>
              <a:rPr lang="en-US" dirty="0" err="1"/>
              <a:t>Anginal</a:t>
            </a:r>
            <a:r>
              <a:rPr lang="en-US" dirty="0"/>
              <a:t> pain in NSTE-ACS patients may have the </a:t>
            </a:r>
            <a:r>
              <a:rPr lang="en-US" dirty="0" smtClean="0"/>
              <a:t>following presentations</a:t>
            </a:r>
            <a:r>
              <a:rPr lang="en-US" dirty="0"/>
              <a:t>:</a:t>
            </a:r>
          </a:p>
          <a:p>
            <a:pPr algn="just">
              <a:spcAft>
                <a:spcPts val="2400"/>
              </a:spcAft>
            </a:pPr>
            <a:r>
              <a:rPr lang="en-US" dirty="0"/>
              <a:t> </a:t>
            </a:r>
            <a:r>
              <a:rPr lang="en-US" dirty="0" smtClean="0"/>
              <a:t>Prolonged </a:t>
            </a:r>
            <a:r>
              <a:rPr lang="en-US" dirty="0"/>
              <a:t>(.20 min) </a:t>
            </a:r>
            <a:r>
              <a:rPr lang="en-US" dirty="0" err="1"/>
              <a:t>anginal</a:t>
            </a:r>
            <a:r>
              <a:rPr lang="en-US" dirty="0"/>
              <a:t> pain at rest;</a:t>
            </a:r>
          </a:p>
          <a:p>
            <a:pPr algn="just">
              <a:spcAft>
                <a:spcPts val="2400"/>
              </a:spcAft>
            </a:pPr>
            <a:r>
              <a:rPr lang="en-US" dirty="0"/>
              <a:t> </a:t>
            </a:r>
            <a:r>
              <a:rPr lang="en-US" dirty="0" smtClean="0"/>
              <a:t>New </a:t>
            </a:r>
            <a:r>
              <a:rPr lang="en-US" dirty="0"/>
              <a:t>onset (de novo) angina (class II or III of the Canadian </a:t>
            </a:r>
            <a:r>
              <a:rPr lang="en-US" dirty="0" smtClean="0"/>
              <a:t>Cardiovascular Society </a:t>
            </a:r>
            <a:r>
              <a:rPr lang="en-US" dirty="0"/>
              <a:t>classification</a:t>
            </a:r>
            <a:r>
              <a:rPr lang="en-US" dirty="0" smtClean="0"/>
              <a:t>);</a:t>
            </a:r>
            <a:endParaRPr lang="en-US" dirty="0"/>
          </a:p>
          <a:p>
            <a:pPr algn="just">
              <a:spcAft>
                <a:spcPts val="2400"/>
              </a:spcAft>
            </a:pPr>
            <a:r>
              <a:rPr lang="en-US" dirty="0"/>
              <a:t> </a:t>
            </a:r>
            <a:r>
              <a:rPr lang="en-US" dirty="0" smtClean="0"/>
              <a:t>Recent </a:t>
            </a:r>
            <a:r>
              <a:rPr lang="en-US" dirty="0"/>
              <a:t>destabilization of previously stable angina </a:t>
            </a:r>
            <a:r>
              <a:rPr lang="en-US" dirty="0" smtClean="0"/>
              <a:t>with at least Canadian </a:t>
            </a:r>
            <a:r>
              <a:rPr lang="en-US" dirty="0"/>
              <a:t>Cardiovascular Society Class III angina </a:t>
            </a:r>
            <a:r>
              <a:rPr lang="en-US" dirty="0" smtClean="0"/>
              <a:t>characteristics (crescendo </a:t>
            </a:r>
            <a:r>
              <a:rPr lang="en-US" dirty="0"/>
              <a:t>angina); or</a:t>
            </a:r>
          </a:p>
          <a:p>
            <a:pPr algn="just">
              <a:spcAft>
                <a:spcPts val="2400"/>
              </a:spcAft>
            </a:pPr>
            <a:r>
              <a:rPr lang="en-US" dirty="0"/>
              <a:t> </a:t>
            </a:r>
            <a:r>
              <a:rPr lang="en-US" dirty="0" smtClean="0"/>
              <a:t>Post-MI </a:t>
            </a:r>
            <a:r>
              <a:rPr lang="en-US" dirty="0"/>
              <a:t>angina.</a:t>
            </a:r>
          </a:p>
        </p:txBody>
      </p:sp>
      <p:sp>
        <p:nvSpPr>
          <p:cNvPr id="3" name="Subtitle 2"/>
          <p:cNvSpPr>
            <a:spLocks noGrp="1"/>
          </p:cNvSpPr>
          <p:nvPr>
            <p:ph type="subTitle" idx="1"/>
          </p:nvPr>
        </p:nvSpPr>
        <p:spPr/>
        <p:txBody>
          <a:bodyPr/>
          <a:lstStyle/>
          <a:p>
            <a:r>
              <a:rPr lang="en-US" dirty="0" smtClean="0"/>
              <a:t>Clinical Presentation</a:t>
            </a:r>
            <a:endParaRPr lang="en-US" dirty="0"/>
          </a:p>
        </p:txBody>
      </p:sp>
    </p:spTree>
    <p:extLst>
      <p:ext uri="{BB962C8B-B14F-4D97-AF65-F5344CB8AC3E}">
        <p14:creationId xmlns="" xmlns:p14="http://schemas.microsoft.com/office/powerpoint/2010/main" val="40322657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Diagnosis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752" t="14375" r="12402" b="6562"/>
          <a:stretch/>
        </p:blipFill>
        <p:spPr bwMode="auto">
          <a:xfrm>
            <a:off x="533400" y="1295400"/>
            <a:ext cx="8211529"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40108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400" dirty="0"/>
              <a:t>0 h/3 h rule-out algorithm of non-ST-elevation acute coronary syndromes using high-sensitivity cardiac troponin assays</a:t>
            </a: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983" t="14375" r="12577" b="11250"/>
          <a:stretch/>
        </p:blipFill>
        <p:spPr bwMode="auto">
          <a:xfrm>
            <a:off x="609600" y="1691640"/>
            <a:ext cx="8136879" cy="4632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31068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60881"/>
            <a:ext cx="8153400" cy="882119"/>
          </a:xfrm>
        </p:spPr>
        <p:txBody>
          <a:bodyPr/>
          <a:lstStyle/>
          <a:p>
            <a:r>
              <a:rPr lang="en-US" sz="2400" dirty="0" smtClean="0">
                <a:solidFill>
                  <a:srgbClr val="FF0000"/>
                </a:solidFill>
              </a:rPr>
              <a:t>New: </a:t>
            </a:r>
            <a:r>
              <a:rPr lang="en-US" sz="2400" i="1" u="sng" dirty="0">
                <a:solidFill>
                  <a:srgbClr val="FF0000"/>
                </a:solidFill>
              </a:rPr>
              <a:t>0 </a:t>
            </a:r>
            <a:r>
              <a:rPr lang="en-US" sz="2400" i="1" u="sng" dirty="0" smtClean="0">
                <a:solidFill>
                  <a:srgbClr val="FF0000"/>
                </a:solidFill>
              </a:rPr>
              <a:t>h/1 </a:t>
            </a:r>
            <a:r>
              <a:rPr lang="en-US" sz="2400" i="1" u="sng" dirty="0">
                <a:solidFill>
                  <a:srgbClr val="FF0000"/>
                </a:solidFill>
              </a:rPr>
              <a:t>h </a:t>
            </a:r>
            <a:r>
              <a:rPr lang="en-US" sz="2400" i="1" u="sng" dirty="0" smtClean="0">
                <a:solidFill>
                  <a:srgbClr val="FF0000"/>
                </a:solidFill>
              </a:rPr>
              <a:t>rule-in &amp; rule-out </a:t>
            </a:r>
            <a:r>
              <a:rPr lang="en-US" sz="2400" i="1" u="sng" dirty="0">
                <a:solidFill>
                  <a:srgbClr val="FF0000"/>
                </a:solidFill>
              </a:rPr>
              <a:t>algorithm </a:t>
            </a:r>
            <a:r>
              <a:rPr lang="en-US" sz="2400" dirty="0"/>
              <a:t>of non-ST-elevation acute coronary syndromes using high-sensitivity cardiac troponin assays</a:t>
            </a:r>
          </a:p>
          <a:p>
            <a:endParaRPr lang="en-US" sz="2400" dirty="0"/>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1010" t="13750" r="18199" b="10000"/>
          <a:stretch/>
        </p:blipFill>
        <p:spPr bwMode="auto">
          <a:xfrm>
            <a:off x="1584960" y="1783080"/>
            <a:ext cx="6159084"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119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Recommendations</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338" t="12500" r="10292" b="7813"/>
          <a:stretch/>
        </p:blipFill>
        <p:spPr bwMode="auto">
          <a:xfrm>
            <a:off x="1828800" y="990600"/>
            <a:ext cx="4495800" cy="5538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675647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514" t="13438" r="15915" b="27500"/>
          <a:stretch/>
        </p:blipFill>
        <p:spPr bwMode="auto">
          <a:xfrm>
            <a:off x="1905000" y="609598"/>
            <a:ext cx="5105400" cy="5545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000" y="3382358"/>
            <a:ext cx="5257800" cy="2942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9041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857</TotalTime>
  <Words>4630</Words>
  <Application>Microsoft Office PowerPoint</Application>
  <PresentationFormat>On-screen Show (4:3)</PresentationFormat>
  <Paragraphs>617</Paragraphs>
  <Slides>125</Slides>
  <Notes>2</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Apex</vt:lpstr>
      <vt:lpstr>NSTEMI: risk stratification and management</vt:lpstr>
      <vt:lpstr>Defination </vt:lpstr>
      <vt:lpstr>Slide 3</vt:lpstr>
      <vt:lpstr>Clinical Assessment</vt:lpstr>
      <vt:lpstr>History </vt:lpstr>
      <vt:lpstr>Slide 6</vt:lpstr>
      <vt:lpstr>Pysical examianation</vt:lpstr>
      <vt:lpstr>ECG</vt:lpstr>
      <vt:lpstr>Slide 9</vt:lpstr>
      <vt:lpstr>biomarkers</vt:lpstr>
      <vt:lpstr>Slide 11</vt:lpstr>
      <vt:lpstr>Slide 12</vt:lpstr>
      <vt:lpstr>Pro-BNP &amp; NT-Pro BNP</vt:lpstr>
      <vt:lpstr>CRP &amp; other biomarkers</vt:lpstr>
      <vt:lpstr>Emerging biomarkers</vt:lpstr>
      <vt:lpstr>ECHO</vt:lpstr>
      <vt:lpstr>Invasive imaging</vt:lpstr>
      <vt:lpstr>Slide 18</vt:lpstr>
      <vt:lpstr>Objectives of stratification</vt:lpstr>
      <vt:lpstr>Acute coronary syndromes: Prognostic spectrum </vt:lpstr>
      <vt:lpstr>Clinical Indicators of Increased Risk in UA/NSTEMI</vt:lpstr>
      <vt:lpstr>The TIMI unstable angina risk score</vt:lpstr>
      <vt:lpstr>Slide 23</vt:lpstr>
      <vt:lpstr>PURSUIT SCORE(0–18)</vt:lpstr>
      <vt:lpstr>Slide 25</vt:lpstr>
      <vt:lpstr>GRACE(0–258)</vt:lpstr>
      <vt:lpstr>Slide 27</vt:lpstr>
      <vt:lpstr>Slide 28</vt:lpstr>
      <vt:lpstr>Slide 29</vt:lpstr>
      <vt:lpstr>Slide 30</vt:lpstr>
      <vt:lpstr>Heart scoring</vt:lpstr>
      <vt:lpstr>Slide 32</vt:lpstr>
      <vt:lpstr>TIMI, PURSUIT, and GRACE risk scores: sustained prognostic value and interaction with revascularization in NSTE‐ACS </vt:lpstr>
      <vt:lpstr>Interaction between the admission score and the prognostic impact of myocardial revascularization performed during initial hospital stay.</vt:lpstr>
      <vt:lpstr>Comparison of the predictive accuracy of the risk scores</vt:lpstr>
      <vt:lpstr>Conclusions</vt:lpstr>
      <vt:lpstr>Slide 37</vt:lpstr>
      <vt:lpstr>A prospective validation of the HEART score for chest pain patients at the emergency department B.E. Backus et al International Journal of Cardiology 168 (2013) 2153–2158</vt:lpstr>
      <vt:lpstr>Slide 39</vt:lpstr>
      <vt:lpstr>Slide 40</vt:lpstr>
      <vt:lpstr>Slide 41</vt:lpstr>
      <vt:lpstr>2014 AHA/ACC Guideline  for the Management of Patients With Non–ST-Elevation Acute Coronary Syndromes: Executive Summary</vt:lpstr>
      <vt:lpstr>Slide 43</vt:lpstr>
      <vt:lpstr>Slide 44</vt:lpstr>
      <vt:lpstr>Initial Evaluation and Management</vt:lpstr>
      <vt:lpstr>Emergency Department or Outpatient Facility Presentation</vt:lpstr>
      <vt:lpstr>Prognosis: Early Risk Stratification</vt:lpstr>
      <vt:lpstr>Prognosis: Early Risk Stratification</vt:lpstr>
      <vt:lpstr>Biomarkers: Diagnosis</vt:lpstr>
      <vt:lpstr>Slide 50</vt:lpstr>
      <vt:lpstr>Discharge From the ED  or Chest Pain Unit</vt:lpstr>
      <vt:lpstr>Early Hospital Care</vt:lpstr>
      <vt:lpstr>Standard Medical Therapies</vt:lpstr>
      <vt:lpstr>Oxygen</vt:lpstr>
      <vt:lpstr>Nitrates</vt:lpstr>
      <vt:lpstr>Analgesic therapy</vt:lpstr>
      <vt:lpstr>Beta-adrenergic blockers</vt:lpstr>
      <vt:lpstr>CCBs</vt:lpstr>
      <vt:lpstr>Inhibitors of Renin-Angiotensin-Aldosterone System</vt:lpstr>
      <vt:lpstr>Initial Parenteral Anticoagulant Therapy in Patients With Definite NSTE-ACS</vt:lpstr>
      <vt:lpstr>Aspirin</vt:lpstr>
      <vt:lpstr>P2Y12 inhibitors</vt:lpstr>
      <vt:lpstr>GP IIb/IIIa inhibitors</vt:lpstr>
      <vt:lpstr>Parenteral anticoagulant  and fibrinolytic therapy</vt:lpstr>
      <vt:lpstr>Summary of Recommendations for Initial Antiplatelet/Anticoagulant Therapy in Patients With Definite or Likely NSTE-ACS and PCI</vt:lpstr>
      <vt:lpstr>Slide 66</vt:lpstr>
      <vt:lpstr>Ischemia-Guided Strategy Versus Early Invasive Strategies</vt:lpstr>
      <vt:lpstr>Slide 68</vt:lpstr>
      <vt:lpstr>Early Invasive and Ischemia-Guided Strategies</vt:lpstr>
      <vt:lpstr>Slide 70</vt:lpstr>
      <vt:lpstr>Slide 71</vt:lpstr>
      <vt:lpstr>Risk Stratification Before Discharge for Patients With an Ischemia-Guided Strategy of NSTE-ACS: Recommendations</vt:lpstr>
      <vt:lpstr>Slide 73</vt:lpstr>
      <vt:lpstr>PCI—General Considerations: Recommendation</vt:lpstr>
      <vt:lpstr>PCI-Oral and Intravenous Antiplatelet Agents: Recommendations</vt:lpstr>
      <vt:lpstr>Slide 76</vt:lpstr>
      <vt:lpstr>Slide 77</vt:lpstr>
      <vt:lpstr>Slide 78</vt:lpstr>
      <vt:lpstr>Slide 79</vt:lpstr>
      <vt:lpstr>Slide 80</vt:lpstr>
      <vt:lpstr>Timing of Urgent CABG in Patients With NSTE-ACS in Relation to Use of Antiplatelet Agents: Recommendations</vt:lpstr>
      <vt:lpstr>Slide 82</vt:lpstr>
      <vt:lpstr>LATE HOSPITAL CARE, HOSPITAL DISCHARGE, AND POSTHOSPITAL DISCHARGE CARE</vt:lpstr>
      <vt:lpstr>Slide 84</vt:lpstr>
      <vt:lpstr>Slide 85</vt:lpstr>
      <vt:lpstr>Late Hospital and Posthospital Oral Antiplatelet Therapy: Recommendations</vt:lpstr>
      <vt:lpstr>Slide 87</vt:lpstr>
      <vt:lpstr>Special population </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NSTEMI: risk stratification and management</dc:title>
  <dc:creator>Dell</dc:creator>
  <cp:lastModifiedBy>Dell</cp:lastModifiedBy>
  <cp:revision>36</cp:revision>
  <dcterms:created xsi:type="dcterms:W3CDTF">2016-04-30T11:57:19Z</dcterms:created>
  <dcterms:modified xsi:type="dcterms:W3CDTF">2016-05-03T01:54:52Z</dcterms:modified>
</cp:coreProperties>
</file>